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8" r:id="rId5"/>
    <p:sldId id="303" r:id="rId6"/>
    <p:sldId id="356" r:id="rId7"/>
    <p:sldId id="357" r:id="rId8"/>
    <p:sldId id="358" r:id="rId9"/>
    <p:sldId id="359" r:id="rId10"/>
    <p:sldId id="360" r:id="rId11"/>
    <p:sldId id="361" r:id="rId12"/>
    <p:sldId id="362" r:id="rId13"/>
    <p:sldId id="363" r:id="rId14"/>
    <p:sldId id="364" r:id="rId15"/>
    <p:sldId id="365" r:id="rId16"/>
    <p:sldId id="366" r:id="rId17"/>
    <p:sldId id="367" r:id="rId18"/>
    <p:sldId id="368" r:id="rId19"/>
    <p:sldId id="369" r:id="rId20"/>
    <p:sldId id="370" r:id="rId21"/>
    <p:sldId id="371" r:id="rId22"/>
    <p:sldId id="372" r:id="rId23"/>
    <p:sldId id="373" r:id="rId24"/>
    <p:sldId id="374" r:id="rId25"/>
    <p:sldId id="375" r:id="rId26"/>
    <p:sldId id="376" r:id="rId27"/>
    <p:sldId id="377" r:id="rId28"/>
    <p:sldId id="378" r:id="rId29"/>
    <p:sldId id="379" r:id="rId30"/>
    <p:sldId id="380" r:id="rId31"/>
    <p:sldId id="381" r:id="rId32"/>
    <p:sldId id="382" r:id="rId33"/>
    <p:sldId id="383" r:id="rId34"/>
    <p:sldId id="384" r:id="rId35"/>
    <p:sldId id="385" r:id="rId36"/>
    <p:sldId id="386" r:id="rId37"/>
    <p:sldId id="387" r:id="rId38"/>
    <p:sldId id="388" r:id="rId39"/>
    <p:sldId id="389" r:id="rId40"/>
    <p:sldId id="390" r:id="rId41"/>
    <p:sldId id="391" r:id="rId42"/>
    <p:sldId id="392" r:id="rId43"/>
    <p:sldId id="393" r:id="rId44"/>
    <p:sldId id="394" r:id="rId45"/>
    <p:sldId id="395" r:id="rId46"/>
    <p:sldId id="396" r:id="rId47"/>
    <p:sldId id="397" r:id="rId48"/>
    <p:sldId id="398" r:id="rId49"/>
    <p:sldId id="399" r:id="rId50"/>
    <p:sldId id="400" r:id="rId51"/>
    <p:sldId id="401" r:id="rId52"/>
    <p:sldId id="402" r:id="rId53"/>
    <p:sldId id="403" r:id="rId54"/>
    <p:sldId id="404" r:id="rId55"/>
    <p:sldId id="405"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4619" autoAdjust="0"/>
  </p:normalViewPr>
  <p:slideViewPr>
    <p:cSldViewPr snapToGrid="0">
      <p:cViewPr varScale="1">
        <p:scale>
          <a:sx n="116" d="100"/>
          <a:sy n="116" d="100"/>
        </p:scale>
        <p:origin x="12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5/10/2022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5/10/2022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5/10/2022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5/10/2022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5/10/2022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5/10/2022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5/10/2022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5/10/2022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5/10/2022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5/10/2022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76090" y="-683105"/>
            <a:ext cx="3214307" cy="2901694"/>
          </a:xfrm>
        </p:spPr>
        <p:txBody>
          <a:bodyPr anchor="b">
            <a:normAutofit/>
          </a:bodyPr>
          <a:lstStyle/>
          <a:p>
            <a:pPr algn="ctr"/>
            <a:r>
              <a:rPr lang="en-US" sz="2000" dirty="0">
                <a:solidFill>
                  <a:schemeClr val="tx1"/>
                </a:solidFill>
              </a:rPr>
              <a:t>Washoe County, 2020 </a:t>
            </a:r>
            <a:br>
              <a:rPr lang="en-US" sz="2000" dirty="0">
                <a:solidFill>
                  <a:schemeClr val="tx1"/>
                </a:solidFill>
              </a:rPr>
            </a:br>
            <a:r>
              <a:rPr lang="en-US" sz="2000" dirty="0" err="1">
                <a:solidFill>
                  <a:schemeClr val="tx1"/>
                </a:solidFill>
              </a:rPr>
              <a:t>Montognese</a:t>
            </a:r>
            <a:r>
              <a:rPr lang="en-US" sz="2000" dirty="0">
                <a:solidFill>
                  <a:schemeClr val="tx1"/>
                </a:solidFill>
              </a:rPr>
              <a:t> vs Taylor</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gn="ctr" fontAlgn="b"/>
            <a:r>
              <a:rPr lang="pl-PL" sz="1600" u="none" strike="noStrike" dirty="0">
                <a:effectLst/>
                <a:latin typeface="Garamond" panose="02020404030301010803" pitchFamily="18" charset="0"/>
              </a:rPr>
              <a:t>𝛂= </a:t>
            </a:r>
            <a:r>
              <a:rPr lang="en-US" sz="1600" u="none" strike="noStrike" dirty="0">
                <a:effectLst/>
                <a:latin typeface="Garamond" panose="02020404030301010803" pitchFamily="18" charset="0"/>
              </a:rPr>
              <a:t>x</a:t>
            </a:r>
            <a:r>
              <a:rPr lang="pl-PL" sz="1600" u="none" strike="noStrike" dirty="0">
                <a:effectLst/>
                <a:latin typeface="Garamond" panose="02020404030301010803" pitchFamily="18" charset="0"/>
              </a:rPr>
              <a:t>+y*g+z*h</a:t>
            </a:r>
            <a:endParaRPr lang="pl-PL" sz="1600" b="0" i="0" u="none" strike="noStrike" dirty="0">
              <a:solidFill>
                <a:srgbClr val="FFFFFF"/>
              </a:solidFill>
              <a:effectLst/>
              <a:latin typeface="Garamond" panose="02020404030301010803" pitchFamily="18" charset="0"/>
            </a:endParaRP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3721397293"/>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5030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264</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137/(137+264)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137/401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34.164589%</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146/(146+116)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146/262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55.725191%</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(137+146)/(137+116+146+264)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283/663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42.684766%</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+ 0.6033*34.16% + 0.4131*55.73%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-0.6160%+20.6087%+23.0221%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43.014791%</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(42.68% - 0.4131*55.73% - -0.00616) / 34.16%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(42.68% - 23.0221% - -0.6160%) / 34.16%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0.593559</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(42.68% - 0.6033*34.16% - -0.00616) / 55.73%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(42.68% - 20.6087% - -0.6160%) / 55.73%</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0.413136</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(137+264) / (146+116)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401/262</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60.4827%</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507746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181947836"/>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5022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170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329</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96/(96+329)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96/425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22.588235%</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108/(108+170)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108/278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38.848921%</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(96+108)/(96+170+108+329)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204/703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29.018492%</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+ 0.6033*22.59% + 0.4131*38.85%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-0.6160%+13.6285%+16.0489%</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29.061482%</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(29.02% - 0.4131*38.85% - -0.00616) / 22.59%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(29.02% - 16.0489% - -0.6160%) / 22.59%</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0.601444</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(29.02% - 0.6033*22.59% - -0.00616) / 38.85%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(29.02% - 13.6285% - -0.6160%) / 38.85%</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0.413111</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(96+329) / (108+170)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425/278</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60.4552%</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2318873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2689122113"/>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5006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226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386</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127/(127+386)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127/513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24.756335%</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117/(117+226)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117/343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34.110787%</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(127+117)/(127+226+117+386)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244/856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28.504673%</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+ 0.6033*24.76% + 0.4131*34.11%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-0.6160%+14.9377%+14.0908%</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28.412549%</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(28.50% - 0.4131*34.11% - -0.00616) / 24.76%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(28.50% - 14.0908% - -0.6160%) / 24.76%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0.607111</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(28.50% - 0.6033*24.76% - -0.00616) / 34.11%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(28.50% - 14.9377% - -0.6160%) / 34.11%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0.413090</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(127+386) / (117+226)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513/343</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59.9299%</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2046056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1347025842"/>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5011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234</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114/(114+234)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114/348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32.758621%</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99/(99+157)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99/256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38.671875%</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(114+99)/(114+157+99+234)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213/604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35.264901%</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+ 0.6033*32.76% + 0.4131*38.67%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-0.6160%+19.7641%+15.9746%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35.122685%</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(35.26% - 0.4131*38.67% - -0.00616) / 32.76%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(35.26% - 15.9746% - -0.6160%) / 32.76%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0.607667</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(35.26% - 0.6033*32.76% - -0.00616) / 38.67%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(35.26% - 19.7641% - -0.6160%) / 38.67%</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0.413080</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(114+234) / (99+157)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348/256</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57.6159%</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720692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4219308496"/>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5036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253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162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363</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230/(230+363)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230/593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38.785835%</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162/(162+253)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162/415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39.036145%</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(230+162)/(230+253+162+363)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392/1008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38.888889%</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+ 0.6033*38.79% + 0.4131*39.04%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-0.6160%+23.4020%+16.1274%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38.913431%</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(38.89% - 0.4131*39.04% - -0.00616) / 38.79%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(38.89% - 16.1274% - -0.6160%) / 38.79%</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0.602732</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(38.89% - 0.6033*38.79% - -0.00616) / 39.04%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(38.89% - 23.4020% - -0.6160%) / 39.04%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0.413141</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(230+363) / (162+253)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593/415</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58.8294%</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1035152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2818196633"/>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5014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206</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117/(117+206)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117/323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36.222910%</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95/(95+131)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95/226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42.035398%</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(117+95)/(117+131+95+206)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212/549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38.615665%</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+ 0.6033*36.22% + 0.4131*42.04%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-0.6160%+21.8515%+17.3667%</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38.602250%</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(38.62% - 0.4131*42.04% - -0.00616) / 36.22%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(38.62% - 17.3667% - -0.6160%) / 36.22%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0.603622</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(38.62% - 0.6033*36.22% - -0.00616) / 42.04%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(38.62% - 21.8515% - -0.6160%) / 42.04%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0.413145</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(117+206) / (95+131)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323/226</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58.8342%</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1090869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1319910849"/>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5041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179</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89/(89+179)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89/268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33.208955%</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70/(70+115)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70/185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37.837838%</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(89+70)/(89+115+70+179)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159/453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35.099338%</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+ 0.6033*33.21% + 0.4131*37.84%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-0.6160%+20.0356%+15.6317%</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35.051297%</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(35.10% - 0.4131*37.84% - -0.00616) / 33.21%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(35.10% - 15.6317% - -0.6160%) / 33.21%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0.604766</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(35.10% - 0.6033*33.21% - -0.00616) / 37.84%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(35.10% - 20.0356% - -0.6160%) / 37.84%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0.413124</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(89+179) / (70+115)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268/185</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59.1611%</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451094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3388444244"/>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7532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202</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194/(194+202)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194/396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48.989899%</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111/(111+143)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111/254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43.700787%</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(194+111)/(194+143+111+202)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305/650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46.923077%</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+ 0.6033*48.99% + 0.4131*43.70%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-0.6160%+29.5557%+18.0525%</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46.992137%</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(46.92% - 0.4131*43.70% - -0.00616) / 48.99%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(46.92% - 18.0525% - -0.6160%) / 48.99%</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0.601892</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(46.92% - 0.6033*48.99% - -0.00616) / 43.70%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(46.92% - 29.5557% - -0.6160%) / 43.70%</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0.413093</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(194+202) / (111+143)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396/254</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60.9231%</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1525266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2360643712"/>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7533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62</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36/(36+62)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36/98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36.734694%</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30/(30+39)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30/69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43.478261%</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(36+30)/(36+39+30+62)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66/167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39.520958%</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+ 0.6033*36.73% + 0.4131*43.48%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-0.6160%+22.1592%+17.9616%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39.504797%</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(39.52% - 0.4131*43.48% - -0.00616) / 36.73%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(39.52% - 17.9616% - -0.6160%) / 36.73%</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0.603663</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(39.52% - 0.6033*36.73% - -0.00616) / 43.48%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(39.52% - 22.1592% - -0.6160%) / 43.48%</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0.413117</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(36+62) / (30+39)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98/69</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58.6826%</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3318426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1272851352"/>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5034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211</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127/(127+211)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127/338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37.573964%</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106/(106+148)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106/254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41.732283%</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(127+106)/(127+148+106+211)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233/592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39.358108%</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+ 0.6033*37.57% + 0.4131*41.73%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-0.6160%+22.6660%+17.2387%</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39.288644%</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(39.36% - 0.4131*41.73% - -0.00616) / 37.57%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(39.36% - 17.2387% - -0.6160%) / 37.57%</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0.605085</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(39.36% - 0.6033*37.57% - -0.00616) / 41.73%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(39.36% - 22.6660% - -0.6160%) / 41.73%</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0.413077</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(127+211) / (106+148)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338/254</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57.0946%</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2474526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3D3A13-1E95-0D79-1B95-19281589B5DB}"/>
              </a:ext>
            </a:extLst>
          </p:cNvPr>
          <p:cNvSpPr>
            <a:spLocks noGrp="1"/>
          </p:cNvSpPr>
          <p:nvPr>
            <p:ph idx="1"/>
          </p:nvPr>
        </p:nvSpPr>
        <p:spPr>
          <a:xfrm>
            <a:off x="210065" y="1923603"/>
            <a:ext cx="11771870" cy="4147683"/>
          </a:xfrm>
        </p:spPr>
        <p:txBody>
          <a:bodyPr>
            <a:noAutofit/>
          </a:bodyPr>
          <a:lstStyle/>
          <a:p>
            <a:r>
              <a:rPr lang="en-US" sz="800" dirty="0">
                <a:solidFill>
                  <a:schemeClr val="tx1"/>
                </a:solidFill>
                <a:latin typeface="Garamond" panose="02020404030301010803" pitchFamily="18" charset="0"/>
              </a:rPr>
              <a:t>The same laws apply in elections.   If Biden received 25% of the Election Day Vote and 75% of the Mail-in Vote at your local high school, and you were asked what percentage of the vote did Biden receive overall when you combined the Election Day and Mail-in Vote, you would be unable to answer the question, because you do not know the proportion of Mail-in to Election Day Votes.  </a:t>
            </a:r>
          </a:p>
          <a:p>
            <a:r>
              <a:rPr lang="en-US" sz="800" dirty="0">
                <a:solidFill>
                  <a:schemeClr val="tx1"/>
                </a:solidFill>
                <a:latin typeface="Garamond" panose="02020404030301010803" pitchFamily="18" charset="0"/>
              </a:rPr>
              <a:t>For instance, Biden could have received 25 votes out of 100 on Election Day, which is 25%, and 750 votes out of 1000 in the mail, which is 75%, and when you combine the votes Biden gets 775 votes out of 1100, which is 70.45%; however, Biden also could have received 250 votes out of 1000 on Election Day, which is still 25%, and 75 votes out of 100 in the mail, which is still 75%, but when you combine the votes, Biden now gets 325 votes out of 1100, which is 29.54% overall, a far cry from 70.45%.</a:t>
            </a:r>
          </a:p>
          <a:p>
            <a:r>
              <a:rPr lang="en-US" sz="800" dirty="0">
                <a:solidFill>
                  <a:schemeClr val="tx1"/>
                </a:solidFill>
                <a:latin typeface="Garamond" panose="02020404030301010803" pitchFamily="18" charset="0"/>
              </a:rPr>
              <a:t>Thus, in a fair election, Biden’s Aggregate Percentage requires three pieces of information, the Election Day Percentage, the Mail-in Percentage and the Proportion of the Mail-in to Election Votes.</a:t>
            </a:r>
          </a:p>
          <a:p>
            <a:r>
              <a:rPr lang="en-US" sz="800" b="0" i="0" u="none" strike="noStrike" dirty="0">
                <a:solidFill>
                  <a:schemeClr val="tx1"/>
                </a:solidFill>
                <a:effectLst/>
                <a:latin typeface="Garamond" panose="02020404030301010803" pitchFamily="18" charset="0"/>
              </a:rPr>
              <a:t>𝛂 = (g + 𝚪h)/(𝚪+1)= 𝛀g+(1-𝛀)h,  where 𝛂 is Biden’s Overall Percentage, g is Biden’s Election Day Percentage, h is Biden’s Mail-in Percentage and 𝚪 is the proportion of Mail-in to Election Day Ballots.</a:t>
            </a:r>
          </a:p>
          <a:p>
            <a:r>
              <a:rPr lang="en-US" sz="800" dirty="0">
                <a:solidFill>
                  <a:schemeClr val="tx1"/>
                </a:solidFill>
                <a:latin typeface="Garamond" panose="02020404030301010803" pitchFamily="18" charset="0"/>
              </a:rPr>
              <a:t>The alternate formula, </a:t>
            </a:r>
            <a:r>
              <a:rPr lang="en-US" sz="800" b="0" i="0" u="none" strike="noStrike" dirty="0">
                <a:solidFill>
                  <a:schemeClr val="tx1"/>
                </a:solidFill>
                <a:effectLst/>
                <a:latin typeface="Garamond" panose="02020404030301010803" pitchFamily="18" charset="0"/>
              </a:rPr>
              <a:t>𝛀g+(1-𝛀)h, utilizes 𝛀, where 𝛀 is the percentage of all ballots cast that are Election Day Ballots, 𝛀 and (1- 𝛀) must sum to 1 by definition.</a:t>
            </a:r>
          </a:p>
          <a:p>
            <a:r>
              <a:rPr lang="en-US" sz="800" dirty="0">
                <a:solidFill>
                  <a:schemeClr val="tx1"/>
                </a:solidFill>
                <a:latin typeface="Garamond" panose="02020404030301010803" pitchFamily="18" charset="0"/>
              </a:rPr>
              <a:t>Let A = Biden’s Election Day Vote; B = Trump’s Election Day Vote; C = Biden’s Mail-in Vote; D = Trump’s Mail-in Vote.</a:t>
            </a:r>
          </a:p>
          <a:p>
            <a:r>
              <a:rPr lang="en-US" sz="800" b="0" i="0" u="none" strike="noStrike" dirty="0">
                <a:solidFill>
                  <a:schemeClr val="tx1"/>
                </a:solidFill>
                <a:effectLst/>
                <a:latin typeface="Garamond" panose="02020404030301010803" pitchFamily="18" charset="0"/>
              </a:rPr>
              <a:t>𝛂 = (</a:t>
            </a:r>
            <a:r>
              <a:rPr lang="en-US" sz="800" b="0" i="0" u="none" strike="noStrike" dirty="0" err="1">
                <a:solidFill>
                  <a:schemeClr val="tx1"/>
                </a:solidFill>
                <a:effectLst/>
                <a:latin typeface="Garamond" panose="02020404030301010803" pitchFamily="18" charset="0"/>
              </a:rPr>
              <a:t>A+C</a:t>
            </a:r>
            <a:r>
              <a:rPr lang="en-US" sz="800" b="0" i="0" u="none" strike="noStrike" dirty="0">
                <a:solidFill>
                  <a:schemeClr val="tx1"/>
                </a:solidFill>
                <a:effectLst/>
                <a:latin typeface="Garamond" panose="02020404030301010803" pitchFamily="18" charset="0"/>
              </a:rPr>
              <a:t>)/(</a:t>
            </a:r>
            <a:r>
              <a:rPr lang="en-US" sz="800" b="0" i="0" u="none" strike="noStrike" dirty="0" err="1">
                <a:solidFill>
                  <a:schemeClr val="tx1"/>
                </a:solidFill>
                <a:effectLst/>
                <a:latin typeface="Garamond" panose="02020404030301010803" pitchFamily="18" charset="0"/>
              </a:rPr>
              <a:t>A+B</a:t>
            </a:r>
            <a:r>
              <a:rPr lang="en-US" sz="800" dirty="0" err="1">
                <a:solidFill>
                  <a:schemeClr val="tx1"/>
                </a:solidFill>
                <a:latin typeface="Garamond" panose="02020404030301010803" pitchFamily="18" charset="0"/>
              </a:rPr>
              <a:t>+C+D</a:t>
            </a:r>
            <a:r>
              <a:rPr lang="en-US" sz="800" dirty="0">
                <a:solidFill>
                  <a:schemeClr val="tx1"/>
                </a:solidFill>
                <a:latin typeface="Garamond" panose="02020404030301010803" pitchFamily="18" charset="0"/>
              </a:rPr>
              <a:t>);  g = A/(</a:t>
            </a:r>
            <a:r>
              <a:rPr lang="en-US" sz="800" dirty="0" err="1">
                <a:solidFill>
                  <a:schemeClr val="tx1"/>
                </a:solidFill>
                <a:latin typeface="Garamond" panose="02020404030301010803" pitchFamily="18" charset="0"/>
              </a:rPr>
              <a:t>A+B</a:t>
            </a:r>
            <a:r>
              <a:rPr lang="en-US" sz="800" dirty="0">
                <a:solidFill>
                  <a:schemeClr val="tx1"/>
                </a:solidFill>
                <a:latin typeface="Garamond" panose="02020404030301010803" pitchFamily="18" charset="0"/>
              </a:rPr>
              <a:t>);  h = C/(</a:t>
            </a:r>
            <a:r>
              <a:rPr lang="en-US" sz="800" dirty="0" err="1">
                <a:solidFill>
                  <a:schemeClr val="tx1"/>
                </a:solidFill>
                <a:latin typeface="Garamond" panose="02020404030301010803" pitchFamily="18" charset="0"/>
              </a:rPr>
              <a:t>C+D</a:t>
            </a:r>
            <a:r>
              <a:rPr lang="en-US" sz="800" dirty="0">
                <a:solidFill>
                  <a:schemeClr val="tx1"/>
                </a:solidFill>
                <a:latin typeface="Garamond" panose="02020404030301010803" pitchFamily="18" charset="0"/>
              </a:rPr>
              <a:t>); </a:t>
            </a:r>
            <a:r>
              <a:rPr lang="en-US" sz="800" b="0" i="0" u="none" strike="noStrike" dirty="0">
                <a:solidFill>
                  <a:schemeClr val="tx1"/>
                </a:solidFill>
                <a:effectLst/>
                <a:latin typeface="Garamond" panose="02020404030301010803" pitchFamily="18" charset="0"/>
              </a:rPr>
              <a:t>𝚪 = (</a:t>
            </a:r>
            <a:r>
              <a:rPr lang="en-US" sz="800" b="0" i="0" u="none" strike="noStrike" dirty="0" err="1">
                <a:solidFill>
                  <a:schemeClr val="tx1"/>
                </a:solidFill>
                <a:effectLst/>
                <a:latin typeface="Garamond" panose="02020404030301010803" pitchFamily="18" charset="0"/>
              </a:rPr>
              <a:t>C+D</a:t>
            </a:r>
            <a:r>
              <a:rPr lang="en-US" sz="800" b="0" i="0" u="none" strike="noStrike" dirty="0">
                <a:solidFill>
                  <a:schemeClr val="tx1"/>
                </a:solidFill>
                <a:effectLst/>
                <a:latin typeface="Garamond" panose="02020404030301010803" pitchFamily="18" charset="0"/>
              </a:rPr>
              <a:t>)/(</a:t>
            </a:r>
            <a:r>
              <a:rPr lang="en-US" sz="800" b="0" i="0" u="none" strike="noStrike" dirty="0" err="1">
                <a:solidFill>
                  <a:schemeClr val="tx1"/>
                </a:solidFill>
                <a:effectLst/>
                <a:latin typeface="Garamond" panose="02020404030301010803" pitchFamily="18" charset="0"/>
              </a:rPr>
              <a:t>A+B</a:t>
            </a:r>
            <a:r>
              <a:rPr lang="en-US" sz="800" b="0" i="0" u="none" strike="noStrike" dirty="0">
                <a:solidFill>
                  <a:schemeClr val="tx1"/>
                </a:solidFill>
                <a:effectLst/>
                <a:latin typeface="Garamond" panose="02020404030301010803" pitchFamily="18" charset="0"/>
              </a:rPr>
              <a:t>), 𝛀 = (</a:t>
            </a:r>
            <a:r>
              <a:rPr lang="en-US" sz="800" b="0" i="0" u="none" strike="noStrike" dirty="0" err="1">
                <a:solidFill>
                  <a:schemeClr val="tx1"/>
                </a:solidFill>
                <a:effectLst/>
                <a:latin typeface="Garamond" panose="02020404030301010803" pitchFamily="18" charset="0"/>
              </a:rPr>
              <a:t>A+B</a:t>
            </a:r>
            <a:r>
              <a:rPr lang="en-US" sz="800" b="0" i="0" u="none" strike="noStrike" dirty="0">
                <a:solidFill>
                  <a:schemeClr val="tx1"/>
                </a:solidFill>
                <a:effectLst/>
                <a:latin typeface="Garamond" panose="02020404030301010803" pitchFamily="18" charset="0"/>
              </a:rPr>
              <a:t>)/(</a:t>
            </a:r>
            <a:r>
              <a:rPr lang="en-US" sz="800" b="0" i="0" u="none" strike="noStrike" dirty="0" err="1">
                <a:solidFill>
                  <a:schemeClr val="tx1"/>
                </a:solidFill>
                <a:effectLst/>
                <a:latin typeface="Garamond" panose="02020404030301010803" pitchFamily="18" charset="0"/>
              </a:rPr>
              <a:t>A+B+C+D</a:t>
            </a:r>
            <a:r>
              <a:rPr lang="en-US" sz="800" b="0" i="0" u="none" strike="noStrike" dirty="0">
                <a:solidFill>
                  <a:schemeClr val="tx1"/>
                </a:solidFill>
                <a:effectLst/>
                <a:latin typeface="Garamond" panose="02020404030301010803" pitchFamily="18" charset="0"/>
              </a:rPr>
              <a:t>)</a:t>
            </a:r>
          </a:p>
          <a:p>
            <a:r>
              <a:rPr lang="en-US" sz="800" dirty="0">
                <a:solidFill>
                  <a:schemeClr val="tx1"/>
                </a:solidFill>
                <a:latin typeface="Garamond" panose="02020404030301010803" pitchFamily="18" charset="0"/>
              </a:rPr>
              <a:t>Regardless of what </a:t>
            </a:r>
            <a:r>
              <a:rPr lang="en-US" sz="800" dirty="0" err="1">
                <a:solidFill>
                  <a:schemeClr val="tx1"/>
                </a:solidFill>
                <a:latin typeface="Garamond" panose="02020404030301010803" pitchFamily="18" charset="0"/>
              </a:rPr>
              <a:t>A,B,C</a:t>
            </a:r>
            <a:r>
              <a:rPr lang="en-US" sz="800" dirty="0">
                <a:solidFill>
                  <a:schemeClr val="tx1"/>
                </a:solidFill>
                <a:latin typeface="Garamond" panose="02020404030301010803" pitchFamily="18" charset="0"/>
              </a:rPr>
              <a:t> and D actually stand for, Aggregate Law, </a:t>
            </a:r>
            <a:r>
              <a:rPr lang="en-US" sz="800" b="0" i="0" u="none" strike="noStrike" dirty="0">
                <a:solidFill>
                  <a:schemeClr val="tx1"/>
                </a:solidFill>
                <a:effectLst/>
                <a:latin typeface="Garamond" panose="02020404030301010803" pitchFamily="18" charset="0"/>
              </a:rPr>
              <a:t>𝛂 = (g + 𝚪h)/(𝚪+1)= 𝛀g+(1-𝛀)h, shall hold in all cases, in any election fair or unfair.</a:t>
            </a:r>
          </a:p>
          <a:p>
            <a:r>
              <a:rPr lang="en-US" sz="800" dirty="0">
                <a:solidFill>
                  <a:schemeClr val="tx1"/>
                </a:solidFill>
                <a:latin typeface="Garamond" panose="02020404030301010803" pitchFamily="18" charset="0"/>
              </a:rPr>
              <a:t>However, something very interesting happens in Nevada. We can solve </a:t>
            </a:r>
            <a:r>
              <a:rPr lang="en-US" sz="800" b="0" i="0" u="none" strike="noStrike" dirty="0">
                <a:solidFill>
                  <a:schemeClr val="tx1"/>
                </a:solidFill>
                <a:effectLst/>
                <a:latin typeface="Garamond" panose="02020404030301010803" pitchFamily="18" charset="0"/>
              </a:rPr>
              <a:t>𝛂 with no knowledge of the Proportion 𝚪 or 𝛀, across 1200 precincts in both Clark and Washoe Counties, and not just for the Presidential Race, but for local races too. Everyone votes according to a perfect equation in each election, and even more amazing a different perfect equation for each election. Wow!</a:t>
            </a:r>
          </a:p>
          <a:p>
            <a:pPr marL="0" indent="0">
              <a:buNone/>
            </a:pPr>
            <a:r>
              <a:rPr lang="en-US" sz="800" dirty="0">
                <a:solidFill>
                  <a:schemeClr val="tx1"/>
                </a:solidFill>
                <a:latin typeface="Garamond" panose="02020404030301010803" pitchFamily="18" charset="0"/>
              </a:rPr>
              <a:t>Let A = </a:t>
            </a:r>
            <a:r>
              <a:rPr lang="en-US" sz="800" dirty="0" err="1">
                <a:solidFill>
                  <a:schemeClr val="tx1"/>
                </a:solidFill>
                <a:latin typeface="Garamond" panose="02020404030301010803" pitchFamily="18" charset="0"/>
              </a:rPr>
              <a:t>Montognese’s</a:t>
            </a:r>
            <a:r>
              <a:rPr lang="en-US" sz="800" dirty="0">
                <a:solidFill>
                  <a:schemeClr val="tx1"/>
                </a:solidFill>
                <a:latin typeface="Garamond" panose="02020404030301010803" pitchFamily="18" charset="0"/>
              </a:rPr>
              <a:t> Early Vote; Let D = Taylor’s Mail-in Vote; Let C = </a:t>
            </a:r>
            <a:r>
              <a:rPr lang="en-US" sz="800" dirty="0" err="1">
                <a:solidFill>
                  <a:schemeClr val="tx1"/>
                </a:solidFill>
                <a:latin typeface="Garamond" panose="02020404030301010803" pitchFamily="18" charset="0"/>
              </a:rPr>
              <a:t>Montognese’s</a:t>
            </a:r>
            <a:r>
              <a:rPr lang="en-US" sz="800" dirty="0">
                <a:solidFill>
                  <a:schemeClr val="tx1"/>
                </a:solidFill>
                <a:latin typeface="Garamond" panose="02020404030301010803" pitchFamily="18" charset="0"/>
              </a:rPr>
              <a:t> Mail-in Vote; Let B =Taylor’s Early Vote;  g = A/(</a:t>
            </a:r>
            <a:r>
              <a:rPr lang="en-US" sz="800" dirty="0" err="1">
                <a:solidFill>
                  <a:schemeClr val="tx1"/>
                </a:solidFill>
                <a:latin typeface="Garamond" panose="02020404030301010803" pitchFamily="18" charset="0"/>
              </a:rPr>
              <a:t>A+D</a:t>
            </a:r>
            <a:r>
              <a:rPr lang="en-US" sz="800" dirty="0">
                <a:solidFill>
                  <a:schemeClr val="tx1"/>
                </a:solidFill>
                <a:latin typeface="Garamond" panose="02020404030301010803" pitchFamily="18" charset="0"/>
              </a:rPr>
              <a:t>), h = C/(</a:t>
            </a:r>
            <a:r>
              <a:rPr lang="en-US" sz="800" dirty="0" err="1">
                <a:solidFill>
                  <a:schemeClr val="tx1"/>
                </a:solidFill>
                <a:latin typeface="Garamond" panose="02020404030301010803" pitchFamily="18" charset="0"/>
              </a:rPr>
              <a:t>C+B</a:t>
            </a:r>
            <a:r>
              <a:rPr lang="en-US" sz="800" dirty="0">
                <a:solidFill>
                  <a:schemeClr val="tx1"/>
                </a:solidFill>
                <a:latin typeface="Garamond" panose="02020404030301010803" pitchFamily="18" charset="0"/>
              </a:rPr>
              <a:t>), </a:t>
            </a:r>
            <a:r>
              <a:rPr lang="en-US" sz="800" b="0" i="0" u="none" strike="noStrike" dirty="0">
                <a:solidFill>
                  <a:schemeClr val="tx1"/>
                </a:solidFill>
                <a:effectLst/>
                <a:latin typeface="Garamond" panose="02020404030301010803" pitchFamily="18" charset="0"/>
              </a:rPr>
              <a:t>𝛂 = (</a:t>
            </a:r>
            <a:r>
              <a:rPr lang="en-US" sz="800" b="0" i="0" u="none" strike="noStrike" dirty="0" err="1">
                <a:solidFill>
                  <a:schemeClr val="tx1"/>
                </a:solidFill>
                <a:effectLst/>
                <a:latin typeface="Garamond" panose="02020404030301010803" pitchFamily="18" charset="0"/>
              </a:rPr>
              <a:t>A+C</a:t>
            </a:r>
            <a:r>
              <a:rPr lang="en-US" sz="800" b="0" i="0" u="none" strike="noStrike" dirty="0">
                <a:solidFill>
                  <a:schemeClr val="tx1"/>
                </a:solidFill>
                <a:effectLst/>
                <a:latin typeface="Garamond" panose="02020404030301010803" pitchFamily="18" charset="0"/>
              </a:rPr>
              <a:t>)/(</a:t>
            </a:r>
            <a:r>
              <a:rPr lang="en-US" sz="800" b="0" i="0" u="none" strike="noStrike" dirty="0" err="1">
                <a:solidFill>
                  <a:schemeClr val="tx1"/>
                </a:solidFill>
                <a:effectLst/>
                <a:latin typeface="Garamond" panose="02020404030301010803" pitchFamily="18" charset="0"/>
              </a:rPr>
              <a:t>A+B</a:t>
            </a:r>
            <a:r>
              <a:rPr lang="en-US" sz="800" dirty="0" err="1">
                <a:solidFill>
                  <a:schemeClr val="tx1"/>
                </a:solidFill>
                <a:latin typeface="Garamond" panose="02020404030301010803" pitchFamily="18" charset="0"/>
              </a:rPr>
              <a:t>+C+D</a:t>
            </a:r>
            <a:r>
              <a:rPr lang="en-US" sz="800" dirty="0">
                <a:solidFill>
                  <a:schemeClr val="tx1"/>
                </a:solidFill>
                <a:latin typeface="Garamond" panose="02020404030301010803" pitchFamily="18" charset="0"/>
              </a:rPr>
              <a:t>), </a:t>
            </a:r>
            <a:r>
              <a:rPr lang="en-US" sz="800" b="0" i="0" u="none" strike="noStrike" dirty="0">
                <a:solidFill>
                  <a:schemeClr val="tx1"/>
                </a:solidFill>
                <a:effectLst/>
                <a:latin typeface="Garamond" panose="02020404030301010803" pitchFamily="18" charset="0"/>
              </a:rPr>
              <a:t>𝛀 = (</a:t>
            </a:r>
            <a:r>
              <a:rPr lang="en-US" sz="800" b="0" i="0" u="none" strike="noStrike" dirty="0" err="1">
                <a:solidFill>
                  <a:schemeClr val="tx1"/>
                </a:solidFill>
                <a:effectLst/>
                <a:latin typeface="Garamond" panose="02020404030301010803" pitchFamily="18" charset="0"/>
              </a:rPr>
              <a:t>A+D</a:t>
            </a:r>
            <a:r>
              <a:rPr lang="en-US" sz="800" b="0" i="0" u="none" strike="noStrike" dirty="0">
                <a:solidFill>
                  <a:schemeClr val="tx1"/>
                </a:solidFill>
                <a:effectLst/>
                <a:latin typeface="Garamond" panose="02020404030301010803" pitchFamily="18" charset="0"/>
              </a:rPr>
              <a:t>)/(</a:t>
            </a:r>
            <a:r>
              <a:rPr lang="en-US" sz="800" b="0" i="0" u="none" strike="noStrike" dirty="0" err="1">
                <a:solidFill>
                  <a:schemeClr val="tx1"/>
                </a:solidFill>
                <a:effectLst/>
                <a:latin typeface="Garamond" panose="02020404030301010803" pitchFamily="18" charset="0"/>
              </a:rPr>
              <a:t>A+B+C+D</a:t>
            </a:r>
            <a:r>
              <a:rPr lang="en-US" sz="800" b="0" i="0" u="none" strike="noStrike" dirty="0">
                <a:solidFill>
                  <a:schemeClr val="tx1"/>
                </a:solidFill>
                <a:effectLst/>
                <a:latin typeface="Garamond" panose="02020404030301010803" pitchFamily="18" charset="0"/>
              </a:rPr>
              <a:t>)</a:t>
            </a:r>
            <a:endParaRPr lang="en-US" sz="800" dirty="0">
              <a:solidFill>
                <a:schemeClr val="tx1"/>
              </a:solidFill>
              <a:latin typeface="Garamond" panose="02020404030301010803" pitchFamily="18" charset="0"/>
            </a:endParaRPr>
          </a:p>
          <a:p>
            <a:pPr marL="0" indent="0">
              <a:buNone/>
            </a:pPr>
            <a:r>
              <a:rPr lang="en-US" sz="800" dirty="0">
                <a:solidFill>
                  <a:schemeClr val="tx1"/>
                </a:solidFill>
                <a:latin typeface="Garamond" panose="02020404030301010803" pitchFamily="18" charset="0"/>
              </a:rPr>
              <a:t>	They utilized a bastardized form of </a:t>
            </a:r>
            <a:r>
              <a:rPr lang="en-US" sz="800" b="0" i="0" u="none" strike="noStrike" dirty="0">
                <a:solidFill>
                  <a:schemeClr val="tx1"/>
                </a:solidFill>
                <a:effectLst/>
                <a:latin typeface="Garamond" panose="02020404030301010803" pitchFamily="18" charset="0"/>
              </a:rPr>
              <a:t>𝛂 = 𝛀g+(1-𝛀)h in the form of 𝛂 = -</a:t>
            </a:r>
            <a:r>
              <a:rPr lang="en-US" sz="800" b="0" i="0" u="none" strike="noStrike" dirty="0" err="1">
                <a:solidFill>
                  <a:schemeClr val="tx1"/>
                </a:solidFill>
                <a:effectLst/>
                <a:latin typeface="Garamond" panose="02020404030301010803" pitchFamily="18" charset="0"/>
              </a:rPr>
              <a:t>0.006158180373+0.6033355182g+0.413053209h</a:t>
            </a:r>
            <a:r>
              <a:rPr lang="en-US" sz="800" b="0" i="0" u="none" strike="noStrike" dirty="0">
                <a:solidFill>
                  <a:schemeClr val="tx1"/>
                </a:solidFill>
                <a:effectLst/>
                <a:latin typeface="Garamond" panose="02020404030301010803" pitchFamily="18" charset="0"/>
              </a:rPr>
              <a:t> across all of the precincts, allowing us to solve </a:t>
            </a:r>
            <a:r>
              <a:rPr lang="en-US" sz="800" dirty="0" err="1">
                <a:solidFill>
                  <a:schemeClr val="tx1"/>
                </a:solidFill>
                <a:latin typeface="Garamond" panose="02020404030301010803" pitchFamily="18" charset="0"/>
              </a:rPr>
              <a:t>Montognese</a:t>
            </a:r>
            <a:r>
              <a:rPr lang="en-US" sz="800" b="0" i="0" u="none" strike="noStrike" dirty="0" err="1">
                <a:solidFill>
                  <a:schemeClr val="tx1"/>
                </a:solidFill>
                <a:effectLst/>
                <a:latin typeface="Garamond" panose="02020404030301010803" pitchFamily="18" charset="0"/>
              </a:rPr>
              <a:t>’s</a:t>
            </a:r>
            <a:r>
              <a:rPr lang="en-US" sz="800" b="0" i="0" u="none" strike="noStrike" dirty="0">
                <a:solidFill>
                  <a:schemeClr val="tx1"/>
                </a:solidFill>
                <a:effectLst/>
                <a:latin typeface="Garamond" panose="02020404030301010803" pitchFamily="18" charset="0"/>
              </a:rPr>
              <a:t> Aggregate Percentage, with no knowledge of the proportion of </a:t>
            </a:r>
            <a:r>
              <a:rPr lang="en-US" sz="800" dirty="0" err="1">
                <a:solidFill>
                  <a:schemeClr val="tx1"/>
                </a:solidFill>
                <a:latin typeface="Garamond" panose="02020404030301010803" pitchFamily="18" charset="0"/>
              </a:rPr>
              <a:t>Montognese</a:t>
            </a:r>
            <a:r>
              <a:rPr lang="en-US" sz="800" b="0" i="0" u="none" strike="noStrike" dirty="0" err="1">
                <a:solidFill>
                  <a:srgbClr val="FF0000"/>
                </a:solidFill>
                <a:effectLst/>
                <a:latin typeface="Garamond" panose="02020404030301010803" pitchFamily="18" charset="0"/>
              </a:rPr>
              <a:t>’s</a:t>
            </a:r>
            <a:r>
              <a:rPr lang="en-US" sz="800" b="0" i="0" u="none" strike="noStrike" dirty="0">
                <a:solidFill>
                  <a:srgbClr val="FF0000"/>
                </a:solidFill>
                <a:effectLst/>
                <a:latin typeface="Garamond" panose="02020404030301010803" pitchFamily="18" charset="0"/>
              </a:rPr>
              <a:t> Early and </a:t>
            </a:r>
            <a:r>
              <a:rPr lang="en-US" sz="800" dirty="0">
                <a:solidFill>
                  <a:schemeClr val="tx1"/>
                </a:solidFill>
                <a:latin typeface="Garamond" panose="02020404030301010803" pitchFamily="18" charset="0"/>
              </a:rPr>
              <a:t>Taylor</a:t>
            </a:r>
            <a:r>
              <a:rPr lang="en-US" sz="800" b="0" i="0" u="none" strike="noStrike" dirty="0">
                <a:solidFill>
                  <a:srgbClr val="FF0000"/>
                </a:solidFill>
                <a:effectLst/>
                <a:latin typeface="Garamond" panose="02020404030301010803" pitchFamily="18" charset="0"/>
              </a:rPr>
              <a:t>’s Mail-in Vote </a:t>
            </a:r>
            <a:r>
              <a:rPr lang="en-US" sz="800" b="0" i="0" u="none" strike="noStrike" dirty="0">
                <a:solidFill>
                  <a:schemeClr val="tx1"/>
                </a:solidFill>
                <a:effectLst/>
                <a:latin typeface="Garamond" panose="02020404030301010803" pitchFamily="18" charset="0"/>
              </a:rPr>
              <a:t>to  </a:t>
            </a:r>
            <a:r>
              <a:rPr lang="en-US" sz="800" dirty="0" err="1">
                <a:solidFill>
                  <a:schemeClr val="tx1"/>
                </a:solidFill>
                <a:latin typeface="Garamond" panose="02020404030301010803" pitchFamily="18" charset="0"/>
              </a:rPr>
              <a:t>Montognese</a:t>
            </a:r>
            <a:r>
              <a:rPr lang="en-US" sz="800" b="0" i="0" u="none" strike="noStrike" dirty="0" err="1">
                <a:solidFill>
                  <a:srgbClr val="0070C0"/>
                </a:solidFill>
                <a:effectLst/>
                <a:latin typeface="Garamond" panose="02020404030301010803" pitchFamily="18" charset="0"/>
              </a:rPr>
              <a:t>’s</a:t>
            </a:r>
            <a:r>
              <a:rPr lang="en-US" sz="800" b="0" i="0" u="none" strike="noStrike" dirty="0">
                <a:solidFill>
                  <a:srgbClr val="0070C0"/>
                </a:solidFill>
                <a:effectLst/>
                <a:latin typeface="Garamond" panose="02020404030301010803" pitchFamily="18" charset="0"/>
              </a:rPr>
              <a:t> Mail-in Vote and </a:t>
            </a:r>
            <a:r>
              <a:rPr lang="en-US" sz="800" dirty="0">
                <a:solidFill>
                  <a:schemeClr val="tx1"/>
                </a:solidFill>
                <a:latin typeface="Garamond" panose="02020404030301010803" pitchFamily="18" charset="0"/>
              </a:rPr>
              <a:t>Taylor</a:t>
            </a:r>
            <a:r>
              <a:rPr lang="en-US" sz="800" b="0" i="0" u="none" strike="noStrike" dirty="0">
                <a:solidFill>
                  <a:srgbClr val="0070C0"/>
                </a:solidFill>
                <a:effectLst/>
                <a:latin typeface="Garamond" panose="02020404030301010803" pitchFamily="18" charset="0"/>
              </a:rPr>
              <a:t>’s Early Vote </a:t>
            </a:r>
            <a:r>
              <a:rPr lang="en-US" sz="800" b="0" i="0" u="none" strike="noStrike" dirty="0">
                <a:solidFill>
                  <a:schemeClr val="tx1"/>
                </a:solidFill>
                <a:effectLst/>
                <a:latin typeface="Garamond" panose="02020404030301010803" pitchFamily="18" charset="0"/>
              </a:rPr>
              <a:t>in over 60 precincts. </a:t>
            </a:r>
            <a:r>
              <a:rPr lang="en-US" sz="800" dirty="0">
                <a:solidFill>
                  <a:schemeClr val="tx1"/>
                </a:solidFill>
                <a:latin typeface="Garamond" panose="02020404030301010803" pitchFamily="18" charset="0"/>
              </a:rPr>
              <a:t>This claim is easy enough to verify by solving for either constant 0.6033 or 0.4130 in the form of 0.4130 = (</a:t>
            </a:r>
            <a:r>
              <a:rPr lang="en-US" sz="800" b="0" i="0" u="none" strike="noStrike" dirty="0">
                <a:solidFill>
                  <a:schemeClr val="tx1"/>
                </a:solidFill>
                <a:effectLst/>
                <a:latin typeface="Garamond" panose="02020404030301010803" pitchFamily="18" charset="0"/>
              </a:rPr>
              <a:t>𝛂 + 0.00616 - </a:t>
            </a:r>
            <a:r>
              <a:rPr lang="en-US" sz="800" b="0" i="0" u="none" strike="noStrike" dirty="0" err="1">
                <a:solidFill>
                  <a:schemeClr val="tx1"/>
                </a:solidFill>
                <a:effectLst/>
                <a:latin typeface="Garamond" panose="02020404030301010803" pitchFamily="18" charset="0"/>
              </a:rPr>
              <a:t>0.6033g</a:t>
            </a:r>
            <a:r>
              <a:rPr lang="en-US" sz="800" b="0" i="0" u="none" strike="noStrike" dirty="0">
                <a:solidFill>
                  <a:schemeClr val="tx1"/>
                </a:solidFill>
                <a:effectLst/>
                <a:latin typeface="Garamond" panose="02020404030301010803" pitchFamily="18" charset="0"/>
              </a:rPr>
              <a:t>)/ (h) .     Fifty precincts were chosen at random in Clark County to demonstrate this obscenity. The final four numbers in the bottom right of each slide show the return on the formulaic version of 𝛂, the constants 0.6033 and 0.4130, and the proportion of (</a:t>
            </a:r>
            <a:r>
              <a:rPr lang="en-US" sz="800" b="0" i="0" u="none" strike="noStrike" dirty="0" err="1">
                <a:solidFill>
                  <a:schemeClr val="tx1"/>
                </a:solidFill>
                <a:effectLst/>
                <a:latin typeface="Garamond" panose="02020404030301010803" pitchFamily="18" charset="0"/>
              </a:rPr>
              <a:t>A</a:t>
            </a:r>
            <a:r>
              <a:rPr lang="en-US" sz="800" dirty="0" err="1">
                <a:solidFill>
                  <a:schemeClr val="tx1"/>
                </a:solidFill>
                <a:latin typeface="Garamond" panose="02020404030301010803" pitchFamily="18" charset="0"/>
              </a:rPr>
              <a:t>+D</a:t>
            </a:r>
            <a:r>
              <a:rPr lang="en-US" sz="800" dirty="0">
                <a:solidFill>
                  <a:schemeClr val="tx1"/>
                </a:solidFill>
                <a:latin typeface="Garamond" panose="02020404030301010803" pitchFamily="18" charset="0"/>
              </a:rPr>
              <a:t>)/(</a:t>
            </a:r>
            <a:r>
              <a:rPr lang="en-US" sz="800" dirty="0" err="1">
                <a:solidFill>
                  <a:schemeClr val="tx1"/>
                </a:solidFill>
                <a:latin typeface="Garamond" panose="02020404030301010803" pitchFamily="18" charset="0"/>
              </a:rPr>
              <a:t>B+C</a:t>
            </a:r>
            <a:r>
              <a:rPr lang="en-US" sz="800" dirty="0">
                <a:solidFill>
                  <a:schemeClr val="tx1"/>
                </a:solidFill>
                <a:latin typeface="Garamond" panose="02020404030301010803" pitchFamily="18" charset="0"/>
              </a:rPr>
              <a:t>), showing you that even though this proportion changes across the precincts, that we can solve </a:t>
            </a:r>
            <a:r>
              <a:rPr lang="en-US" sz="800" dirty="0" err="1">
                <a:solidFill>
                  <a:schemeClr val="tx1"/>
                </a:solidFill>
                <a:latin typeface="Garamond" panose="02020404030301010803" pitchFamily="18" charset="0"/>
              </a:rPr>
              <a:t>Montognese’s</a:t>
            </a:r>
            <a:r>
              <a:rPr lang="en-US" sz="800" dirty="0">
                <a:solidFill>
                  <a:schemeClr val="tx1"/>
                </a:solidFill>
                <a:latin typeface="Garamond" panose="02020404030301010803" pitchFamily="18" charset="0"/>
              </a:rPr>
              <a:t> Aggregate Percentage with no knowledge of that proportion, because the election was rigged via the flat plane equation of </a:t>
            </a:r>
            <a:r>
              <a:rPr lang="en-US" sz="800" b="0" i="0" u="none" strike="noStrike" dirty="0">
                <a:solidFill>
                  <a:schemeClr val="tx1"/>
                </a:solidFill>
                <a:effectLst/>
                <a:latin typeface="Garamond" panose="02020404030301010803" pitchFamily="18" charset="0"/>
              </a:rPr>
              <a:t>𝛂 = -</a:t>
            </a:r>
            <a:r>
              <a:rPr lang="en-US" sz="800" b="0" i="0" u="none" strike="noStrike" dirty="0" err="1">
                <a:solidFill>
                  <a:schemeClr val="tx1"/>
                </a:solidFill>
                <a:effectLst/>
                <a:latin typeface="Garamond" panose="02020404030301010803" pitchFamily="18" charset="0"/>
              </a:rPr>
              <a:t>0.00616+0.6033g+0.4130h</a:t>
            </a:r>
            <a:r>
              <a:rPr lang="en-US" sz="800" dirty="0">
                <a:solidFill>
                  <a:schemeClr val="tx1"/>
                </a:solidFill>
                <a:latin typeface="Garamond" panose="02020404030301010803" pitchFamily="18" charset="0"/>
              </a:rPr>
              <a:t>.  Notice that whoever implemented this formula was clever enough to set the sum of of the constants, 0.6033 and 0.4130 to 1.0163, knowing that if the constant they chose summed to 1.0000, then the proportion of (</a:t>
            </a:r>
            <a:r>
              <a:rPr lang="en-US" sz="800" dirty="0" err="1">
                <a:solidFill>
                  <a:schemeClr val="tx1"/>
                </a:solidFill>
                <a:latin typeface="Garamond" panose="02020404030301010803" pitchFamily="18" charset="0"/>
              </a:rPr>
              <a:t>A+D</a:t>
            </a:r>
            <a:r>
              <a:rPr lang="en-US" sz="800" dirty="0">
                <a:solidFill>
                  <a:schemeClr val="tx1"/>
                </a:solidFill>
                <a:latin typeface="Garamond" panose="02020404030301010803" pitchFamily="18" charset="0"/>
              </a:rPr>
              <a:t>)/(</a:t>
            </a:r>
            <a:r>
              <a:rPr lang="en-US" sz="800" dirty="0" err="1">
                <a:solidFill>
                  <a:schemeClr val="tx1"/>
                </a:solidFill>
                <a:latin typeface="Garamond" panose="02020404030301010803" pitchFamily="18" charset="0"/>
              </a:rPr>
              <a:t>B+C</a:t>
            </a:r>
            <a:r>
              <a:rPr lang="en-US" sz="800" dirty="0">
                <a:solidFill>
                  <a:schemeClr val="tx1"/>
                </a:solidFill>
                <a:latin typeface="Garamond" panose="02020404030301010803" pitchFamily="18" charset="0"/>
              </a:rPr>
              <a:t>) would have been uniform across the precincts! That being said, because they used this formula, there is barely any variance in this proportion, and it may as well be uniform.</a:t>
            </a:r>
          </a:p>
        </p:txBody>
      </p:sp>
      <p:sp>
        <p:nvSpPr>
          <p:cNvPr id="4" name="TextBox 3">
            <a:extLst>
              <a:ext uri="{FF2B5EF4-FFF2-40B4-BE49-F238E27FC236}">
                <a16:creationId xmlns:a16="http://schemas.microsoft.com/office/drawing/2014/main" id="{51A9DF2D-DA0D-2567-D90D-F049F083FE53}"/>
              </a:ext>
            </a:extLst>
          </p:cNvPr>
          <p:cNvSpPr txBox="1"/>
          <p:nvPr/>
        </p:nvSpPr>
        <p:spPr>
          <a:xfrm>
            <a:off x="3245709" y="0"/>
            <a:ext cx="5012334" cy="369332"/>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The Difference Between a Fair and Unfair Election</a:t>
            </a:r>
          </a:p>
        </p:txBody>
      </p:sp>
      <p:sp>
        <p:nvSpPr>
          <p:cNvPr id="5" name="TextBox 4">
            <a:extLst>
              <a:ext uri="{FF2B5EF4-FFF2-40B4-BE49-F238E27FC236}">
                <a16:creationId xmlns:a16="http://schemas.microsoft.com/office/drawing/2014/main" id="{DD572B9B-E2D6-B6FA-9254-64870CF11BF4}"/>
              </a:ext>
            </a:extLst>
          </p:cNvPr>
          <p:cNvSpPr txBox="1"/>
          <p:nvPr/>
        </p:nvSpPr>
        <p:spPr>
          <a:xfrm>
            <a:off x="197708" y="369332"/>
            <a:ext cx="5115697" cy="1477328"/>
          </a:xfrm>
          <a:prstGeom prst="rect">
            <a:avLst/>
          </a:prstGeom>
          <a:noFill/>
        </p:spPr>
        <p:txBody>
          <a:bodyPr wrap="square" rtlCol="0">
            <a:spAutoFit/>
          </a:bodyPr>
          <a:lstStyle/>
          <a:p>
            <a:r>
              <a:rPr lang="en-US" sz="1000" dirty="0"/>
              <a:t>Suppose there are 100 young children that average five feet tall playing soccer on the northern half of the school grounds, and 300 older children that average six feet tall playing soccer on the southern half of the school grounds. What is the average height of all 400 children?</a:t>
            </a:r>
          </a:p>
          <a:p>
            <a:endParaRPr lang="en-US" sz="1000" dirty="0"/>
          </a:p>
          <a:p>
            <a:r>
              <a:rPr lang="en-US" sz="1000" dirty="0"/>
              <a:t>The answer to this question is (100(5)+300(6))/(100+300) = 5.75 feet = 5 feet 9 inches.</a:t>
            </a:r>
          </a:p>
          <a:p>
            <a:r>
              <a:rPr lang="en-US" sz="1000" dirty="0"/>
              <a:t>This is known as a weighted average, and since there are three times as many kids on the southern half of the school grounds, their average height carries three times the weight as the children playing on the northern half of the school grounds.</a:t>
            </a:r>
          </a:p>
        </p:txBody>
      </p:sp>
      <p:sp>
        <p:nvSpPr>
          <p:cNvPr id="7" name="TextBox 6">
            <a:extLst>
              <a:ext uri="{FF2B5EF4-FFF2-40B4-BE49-F238E27FC236}">
                <a16:creationId xmlns:a16="http://schemas.microsoft.com/office/drawing/2014/main" id="{025266B6-399B-8E52-B375-E0AAF684BAF0}"/>
              </a:ext>
            </a:extLst>
          </p:cNvPr>
          <p:cNvSpPr txBox="1"/>
          <p:nvPr/>
        </p:nvSpPr>
        <p:spPr>
          <a:xfrm>
            <a:off x="5560540" y="292387"/>
            <a:ext cx="6433752" cy="1631216"/>
          </a:xfrm>
          <a:prstGeom prst="rect">
            <a:avLst/>
          </a:prstGeom>
          <a:noFill/>
        </p:spPr>
        <p:txBody>
          <a:bodyPr wrap="square">
            <a:spAutoFit/>
          </a:bodyPr>
          <a:lstStyle/>
          <a:p>
            <a:r>
              <a:rPr lang="en-US" sz="1000" dirty="0"/>
              <a:t>Now suppose you are told that a “bunch of kids” on the northern half of the school grounds average five feet fall </a:t>
            </a:r>
            <a:r>
              <a:rPr lang="en-US" sz="1000"/>
              <a:t>and that </a:t>
            </a:r>
            <a:r>
              <a:rPr lang="en-US" sz="1000" dirty="0"/>
              <a:t>“another bunch of kids” average six feet tall on the southern half of the school grounds.  What is the average height of both “bunches of kids?”</a:t>
            </a:r>
          </a:p>
          <a:p>
            <a:endParaRPr lang="en-US" sz="1000" dirty="0"/>
          </a:p>
          <a:p>
            <a:r>
              <a:rPr lang="en-US" sz="1000" dirty="0"/>
              <a:t>This question is impossible to answer because you do not have enough information. You do not know the proportion of kids playing soccer on the northern and southern halves of the school grounds.</a:t>
            </a:r>
          </a:p>
          <a:p>
            <a:endParaRPr lang="en-US" sz="1000" dirty="0"/>
          </a:p>
          <a:p>
            <a:r>
              <a:rPr lang="en-US" sz="1000" dirty="0"/>
              <a:t>In the previous example 5.75 = (100(5)+300(6))/400 = (5+3(6))/4</a:t>
            </a:r>
          </a:p>
          <a:p>
            <a:r>
              <a:rPr lang="en-US" sz="1000" dirty="0"/>
              <a:t>However, in this example  ??? =  (???(5)+???(6))/(???+???) =  ???</a:t>
            </a:r>
          </a:p>
          <a:p>
            <a:r>
              <a:rPr lang="en-US" sz="1000" dirty="0"/>
              <a:t>Knowledge of the average heights of both “bunches” of kids is not sufficient to answer the average height of all kids.</a:t>
            </a:r>
          </a:p>
        </p:txBody>
      </p:sp>
    </p:spTree>
    <p:extLst>
      <p:ext uri="{BB962C8B-B14F-4D97-AF65-F5344CB8AC3E}">
        <p14:creationId xmlns:p14="http://schemas.microsoft.com/office/powerpoint/2010/main" val="2737570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2159182388"/>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5066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142</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71/(71+142)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71/213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33.333333%</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40/(40+123)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40/163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24.539877%</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(71+40)/(71+123+40+142)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111/376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29.521277%</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+ 0.6033*33.33% + 0.4131*24.54%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-0.6160%+20.1080%+10.1375%</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29.629463%</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(29.52% - 0.4131*24.54% - -0.00616) / 33.33%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(29.52% - 10.1375% - -0.6160%) / 33.33%</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0.599994</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(29.52% - 0.6033*33.33% - -0.00616) / 24.54%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(29.52% - 20.1080% - -0.6160%) / 24.54%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0.413102</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(71+142) / (40+123)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213/163</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56.6489%</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2929714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2912021625"/>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4012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197</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79/(79+197)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79/276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28.623188%</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68/(68+125)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68/193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35.233161%</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(79+68)/(79+125+68+197)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147/469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31.343284%</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+ 0.6033*28.62% + 0.4131*35.23%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-0.6160%+17.2664%+14.5535%</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31.203959%</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(31.34% - 0.4131*35.23% - -0.00616) / 28.62%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(31.34% - 14.5535% - -0.6160%) / 28.62%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0.608100</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(31.34% - 0.6033*28.62% - -0.00616) / 35.23%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(31.34% - 17.2664% - -0.6160%) / 35.23%</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0.413063</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(79+197) / (68+125)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276/193</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58.8486%</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840460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3718040288"/>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5009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196</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59/(59+196)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59/255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23.137255%</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48/(48+102)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48/150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32.000000%</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(59+48)/(59+102+48+196)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107/405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26.419753%</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+ 0.6033*23.14% + 0.4131*32.00%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-0.6160%+13.9604%+13.2192%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26.563562%</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(26.42% - 0.4131*32.00% - -0.00616) / 23.14%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(26.42% - 13.2192% - -0.6160%) / 23.14%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0.597156</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(26.42% - 0.6033*23.14% - -0.00616) / 32.00%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(26.42% - 13.9604% - -0.6160%) / 32.00%</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0.413100</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(59+196) / (48+102)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255/150</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62.9630%</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1470675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2640773888"/>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4009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122</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89/(89+122)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89/211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42.180095%</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53/(53+66)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53/119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44.537815%</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(89+53)/(89+66+53+122)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142/330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43.030303%</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+ 0.6033*42.18% + 0.4131*44.54%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-0.6160%+25.4472%+18.3995%</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43.230668%</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(43.03% - 0.4131*44.54% - -0.00616) / 42.18%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(43.03% - 18.3995% - -0.6160%) / 42.18%</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0.598548</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(43.03% - 0.6033*42.18% - -0.00616) / 44.54%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(43.03% - 25.4472% - -0.6160%) / 44.54%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0.413120</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(89+122) / (53+66)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211/119</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63.9394%</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755693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1719351398"/>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5032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45</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23/(23+45)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23/68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33.823529%</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21/(21+23)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21/44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47.727273%</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(23+21)/(23+23+21+45)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44/112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39.285714%</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+ 0.6033*33.82% + 0.4131*47.73%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-0.6160%+20.4036%+19.7173%</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39.504869%</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(39.29% - 0.4131*47.73% - -0.00616) / 33.82%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(39.29% - 19.7173% - -0.6160%) / 33.82%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0.596758</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(39.29% - 0.6033*33.82% - -0.00616) / 47.73%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(39.29% - 20.4036% - -0.6160%) / 47.73%</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0.413124</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(23+45) / (21+23)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68/44</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60.7143%</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1702413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2752436507"/>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5008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192</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54/(54+192)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54/246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21.951220%</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61/(61+89)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61/150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40.666667%</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(54+61)/(54+89+61+192)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115/396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29.040404%</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+ 0.6033*21.95% + 0.4131*40.67%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-0.6160%+13.2424%+16.8008%</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29.427212%</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(29.04% - 0.4131*40.67% - -0.00616) / 21.95%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(29.04% - 16.8008% - -0.6160%) / 21.95%</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0.585645</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(29.04% - 0.6033*21.95% - -0.00616) / 40.67%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(29.04% - 13.2424% - -0.6160%) / 40.67%</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0.413134</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(54+192) / (61+89)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246/150</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62.1212%</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1415671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143794074"/>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7514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126</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58/(58+126)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58/184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31.521739%</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44/(44+84)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44/128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34.375000%</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(58+44)/(58+84+44+126)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102/312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32.692308%</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+ 0.6033*31.52% + 0.4131*34.38%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-0.6160%+19.0160%+14.2024%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32.602394%</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(32.69% - 0.4131*34.38% - -0.00616) / 31.52%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(32.69% - 14.2024% - -0.6160%) / 31.52%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0.606119</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(32.69% - 0.6033*31.52% - -0.00616) / 34.38%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(32.69% - 19.0160% - -0.6160%) / 34.38%</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0.413160</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(58+126) / (44+84)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184/128</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58.9744%</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2543410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4262321745"/>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5045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249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389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478</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332/(332+478)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332/810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40.987654%</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389/(389+249)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389/638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60.971787%</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(332+389)/(332+249+389+478)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721/1448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49.792818%</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+ 0.6033*40.99% + 0.4131*60.97%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-0.6160%+24.7293%+25.1867%</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49.299974%</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(49.79% - 0.4131*60.97% - -0.00616) / 40.99%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(49.79% - 25.1867% - -0.6160%) / 40.99%</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0.615359</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(49.79% - 0.6033*40.99% - -0.00616) / 60.97%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(49.79% - 24.7293% - -0.6160%) / 60.97%</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0.413088</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(332+478) / (389+249)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810/638</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55.9392%</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318156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402534952"/>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4003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161</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86/(86+161)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86/247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34.817814%</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75/(75+94)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75/169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44.378698%</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(86+75)/(86+94+75+161)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161/416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38.701923%</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+ 0.6033*34.82% + 0.4131*44.38%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-0.6160%+21.0069%+18.3334%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38.724284%</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(38.70% - 0.4131*44.38% - -0.00616) / 34.82%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(38.70% - 18.3334% - -0.6160%) / 34.82%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0.602696</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(38.70% - 0.6033*34.82% - -0.00616) / 44.38%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(38.70% - 21.0069% - -0.6160%) / 44.38%</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0.413112</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(86+161) / (75+94)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247/169</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59.3750%</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2988978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3274835314"/>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1057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181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242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384</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181/(181+384)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181/565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32.035398%</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141/(141+242)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141/383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36.814621%</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(181+141)/(181+242+141+384)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322/948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33.966245%</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+ 0.6033*32.04% + 0.4131*36.81%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-0.6160%+19.3297%+15.2062%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33.919943%</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(33.97% - 0.4131*36.81% - -0.00616) / 32.04%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(33.97% - 15.2062% - -0.6160%) / 32.04%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0.604832</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(33.97% - 0.6033*32.04% - -0.00616) / 36.81%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(33.97% - 19.3297% - -0.6160%) / 36.81%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0.413048</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(181+384) / (141+242)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565/383</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59.5992%</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1723183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4132783256"/>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5064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158</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53/(53+158)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53/211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25.118483%</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32/(32+128)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32/160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20.000000%</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(53+32)/(53+128+32+158)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85/371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22.911051%</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+ 0.6033*25.12% + 0.4131*20.00%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-0.6160%+15.1549%+8.2620%</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22.800896%</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(22.91% - 0.4131*20.00% - -0.00616) / 25.12%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(22.91% - 8.2620% - -0.6160%) / 25.12%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0.607722</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(22.91% - 0.6033*25.12% - -0.00616) / 20.00%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(22.91% - 15.1549% - -0.6160%) / 20.00%</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0.413100</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(53+158) / (32+128)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211/160</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56.8733%</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346256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3886950361"/>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5015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197</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79/(79+197)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79/276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28.623188%</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86/(86+118)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86/204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42.156863%</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(79+86)/(79+118+86+197)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165/480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34.375000%</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+ 0.6033*28.62% + 0.4131*42.16%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-0.6160%+17.2664%+17.4163%</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34.066742%</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(34.38% - 0.4131*42.16% - -0.00616) / 28.62%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(34.38% - 17.4163% - -0.6160%) / 28.62%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0.614002</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(34.38% - 0.6033*28.62% - -0.00616) / 42.16%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(34.38% - 17.2664% - -0.6160%) / 42.16%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0.413131</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(79+197) / (86+118)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276/204</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57.5000%</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2811198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4184810157"/>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4053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301</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113/(113+301)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113/414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27.294686%</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115/(115+234)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115/349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32.951289%</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(113+115)/(113+234+115+301)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228/763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29.882045%</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+ 0.6033*27.29% + 0.4131*32.95%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-0.6160%+16.4641%+13.6116%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29.459702%</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(29.88% - 0.4131*32.95% - -0.00616) / 27.29%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(29.88% - 13.6116% - -0.6160%) / 27.29%</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0.618670</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(29.88% - 0.6033*27.29% - -0.00616) / 32.95%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(29.88% - 16.4641% - -0.6160%) / 32.95%</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0.413084</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(113+301) / (115+234)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414/349</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54.2595%</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3484277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911060646"/>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5000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243</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80/(80+243)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80/323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24.767802%</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50/(50+118)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50/168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29.761905%</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(80+50)/(80+118+50+243)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130/491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26.476578%</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+ 0.6033*24.77% + 0.4131*29.76%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-0.6160%+14.9437%+12.2939%</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26.621597%</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(26.48% - 0.4131*29.76% - -0.00616) / 24.77%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(26.48% - 12.2939% - -0.6160%) / 24.77%</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0.597498</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(26.48% - 0.6033*24.77% - -0.00616) / 29.76%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(26.48% - 14.9437% - -0.6160%) / 29.76%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0.413074</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(80+243) / (50+118)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323/168</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65.7841%</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3839495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2111114914"/>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3019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74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196</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42/(42+196)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42/238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17.647059%</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93/(93+74)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93/167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55.688623%</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(42+93)/(42+74+93+196)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135/405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33.333333%</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+ 0.6033*17.65% + 0.4131*55.69%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-0.6160%+10.6482%+23.0055%</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33.037784%</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(33.33% - 0.4131*55.69% - -0.00616) / 17.65%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(33.33% - 23.0055% - -0.6160%) / 17.65%</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0.620148</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(33.33% - 0.6033*17.65% - -0.00616) / 55.69%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(33.33% - 10.6482% - -0.6160%) / 55.69%</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0.413110</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(42+196) / (93+74)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238/167</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58.7654%</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3223214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1227371517"/>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7314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136</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109/(109+136)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109/245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44.489796%</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89/(89+120)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89/209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42.583732%</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(109+89)/(109+120+89+136)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198/454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43.612335%</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+ 0.6033*44.49% + 0.4131*42.58%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-0.6160%+26.8408%+17.5898%</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43.814615%</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(43.61% - 0.4131*42.58% - -0.00616) / 44.49%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(43.61% - 17.5898% - -0.6160%) / 44.49%</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0.598756</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(43.61% - 0.6033*44.49% - -0.00616) / 42.58%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(43.61% - 26.8408% - -0.6160%) / 42.58%</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0.413064</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(109+136) / (89+120)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245/209</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53.9648%</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1587088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1398583258"/>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1055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293</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145/(145+293)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145/438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33.105023%</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159/(159+154)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159/313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50.798722%</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(145+159)/(145+154+159+293)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304/751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40.479361%</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+ 0.6033*33.11% + 0.4131*50.80%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-0.6160%+19.9753%+20.9855%</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40.344743%</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(40.48% - 0.4131*50.80% - -0.00616) / 33.11%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(40.48% - 20.9855% - -0.6160%) / 33.11%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0.607457</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(40.48% - 0.6033*33.11% - -0.00616) / 50.80%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(40.48% - 19.9753% - -0.6160%) / 50.80%</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0.413110</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(145+293) / (159+154)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438/313</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58.3222%</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3835423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932536284"/>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5033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254</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84/(84+254)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84/338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24.852071%</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108/(108+137)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108/245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44.081633%</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(84+108)/(84+137+108+254)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192/583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32.933105%</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+ 0.6033*24.85% + 0.4131*44.08%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-0.6160%+14.9920%+18.2094%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32.585453%</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(32.93% - 0.4131*44.08% - -0.00616) / 24.85%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(32.93% - 18.2094% - -0.6160%) / 24.85%</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0.617239</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(32.93% - 0.6033*24.85% - -0.00616) / 44.08%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(32.93% - 14.9920% - -0.6160%) / 44.08%</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0.413085</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(84+254) / (108+137)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338/245</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57.9760%</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1068756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169209110"/>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4032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269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212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379</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269/(269+379)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269/648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41.512346%</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212/(212+239)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212/451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47.006652%</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(269+212)/(269+239+212+379)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481/1099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43.767061%</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+ 0.6033*41.51% + 0.4131*47.01%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-0.6160%+25.0430%+19.4198%</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43.846814%</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(43.77% - 0.4131*47.01% - -0.00616) / 41.51%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(43.77% - 19.4198% - -0.6160%) / 41.51%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0.601345</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(43.77% - 0.6033*41.51% - -0.00616) / 47.01%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(43.77% - 25.0430% - -0.6160%) / 47.01%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0.413129</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(269+379) / (212+239)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648/451</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58.9627%</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3224660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1866403236"/>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5016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172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359</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124/(124+359)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124/483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25.672878%</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147/(147+172)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147/319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46.081505%</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(124+147)/(124+172+147+359)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271/802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33.790524%</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+ 0.6033*25.67% + 0.4131*46.08%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-0.6160%+15.4867%+19.0356%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33.906359%</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(33.79% - 0.4131*46.08% - -0.00616) / 25.67%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(33.79% - 19.0356% - -0.6160%) / 25.67%</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0.598720</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(33.79% - 0.6033*25.67% - -0.00616) / 46.08%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(33.79% - 15.4867% - -0.6160%) / 46.08%</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0.413087</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(124+359) / (147+172)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483/319</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60.2244%</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4107745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4216199735"/>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4005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166</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67/(67+166)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67/233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28.755365%</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57/(57+90)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57/147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38.775510%</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(67+57)/(67+90+57+166)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124/380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32.631579%</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+ 0.6033*28.76% + 0.4131*38.78%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-0.6160%+17.3509%+16.0200%</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32.754926%</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(32.63% - 0.4131*38.78% - -0.00616) / 28.76%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(32.63% - 16.0200% - -0.6160%) / 28.76%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0.599108</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(32.63% - 0.6033*28.76% - -0.00616) / 38.78%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(32.63% - 17.3509% - -0.6160%) / 38.78%</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0.413148</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(67+166) / (57+90)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233/147</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61.3158%</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4089497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4117843708"/>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3018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264</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92/(92+264)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92/356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25.842697%</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92/(92+124)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92/216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42.592593%</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(92+92)/(92+124+92+264)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184/572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32.167832%</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+ 0.6033*25.84% + 0.4131*42.59%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-0.6160%+15.5893%+17.5939%</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32.567201%</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(32.17% - 0.4131*42.59% - -0.00616) / 25.84%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(32.17% - 17.5939% - -0.6160%) / 25.84%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0.587783</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(32.17% - 0.6033*25.84% - -0.00616) / 42.59%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(32.17% - 15.5893% - -0.6160%) / 42.59%</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0.413075</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(92+264) / (92+124)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356/216</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62.2378%</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1250055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2737070549"/>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5031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172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161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170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257</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172/(172+257)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172/429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40.093240%</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170/(170+161)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170/331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51.359517%</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(172+170)/(172+161+170+257)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342/760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45.000000%</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+ 0.6033*40.09% + 0.4131*51.36%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-0.6160%+24.1863%+21.2168%</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44.787113%</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(45.00% - 0.4131*51.36% - -0.00616) / 40.09%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(45.00% - 21.2168% - -0.6160%) / 40.09%</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0.608561</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(45.00% - 0.6033*40.09% - -0.00616) / 51.36%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(45.00% - 24.1863% - -0.6160%) / 51.36%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0.413104</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(172+257) / (170+161)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429/331</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56.4474%</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3538949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1478665806"/>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3040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126</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32/(32+126)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32/158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20.253165%</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37/(37+63)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37/100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37.000000%</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(32+37)/(32+63+37+126)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69/258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26.744186%</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+ 0.6033*20.25% + 0.4131*37.00%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-0.6160%+12.2168%+15.2847%</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26.885525%</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(26.74% - 0.4131*37.00% - -0.00616) / 20.25%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(26.74% - 15.2847% - -0.6160%) / 20.25%</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0.596227</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(26.74% - 0.6033*20.25% - -0.00616) / 37.00%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(26.74% - 12.2168% - -0.6160%) / 37.00%</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0.413100</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(32+126) / (37+63)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158/100</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61.2403%</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35740504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2291442073"/>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4014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289</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107/(107+289)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107/396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27.020202%</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143/(143+128)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143/271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52.767528%</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(107+143)/(107+128+143+289)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250/667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37.481259%</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+ 0.6033*27.02% + 0.4131*52.77%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-0.6160%+16.3012%+21.7993%</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37.484453%</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(37.48% - 0.4131*52.77% - -0.00616) / 27.02%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(37.48% - 21.7993% - -0.6160%) / 27.02%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0.603177</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(37.48% - 0.6033*27.02% - -0.00616) / 52.77%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(37.48% - 16.3012% - -0.6160%) / 52.77%</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0.413119</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(107+289) / (143+128)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396/271</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59.3703%</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3562893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737753965"/>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4033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180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319</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148/(148+319)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148/467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31.691649%</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134/(134+180)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134/314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42.675159%</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(148+134)/(148+180+134+319)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282/781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36.107554%</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+ 0.6033*31.69% + 0.4131*42.68%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-0.6160%+19.1186%+17.6311%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36.133685%</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(36.11% - 0.4131*42.68% - -0.00616) / 31.69%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(36.11% - 17.6311% - -0.6160%) / 31.69%</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0.602444</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(36.11% - 0.6033*31.69% - -0.00616) / 42.68%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(36.11% - 19.1186% - -0.6160%) / 42.68%</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0.413147</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(148+319) / (134+180)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467/314</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59.7951%</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29852850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4101073062"/>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7534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22</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13/(13+22)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13/35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37.142857%</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14/(14+22)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14/36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38.888889%</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(13+14)/(13+22+14+22)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27/71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38.028169%</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+ 0.6033*37.14% + 0.4131*38.89%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-0.6160%+22.4066%+16.0655%</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37.856021%</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(38.03% - 0.4131*38.89% - -0.00616) / 37.14%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(38.03% - 16.0655% - -0.6160%) / 37.14%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0.607888</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(38.03% - 0.6033*37.14% - -0.00616) / 38.89%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(38.03% - 22.4066% - -0.6160%) / 38.89%</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0.413112</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(13+22) / (14+22)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35/36</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49.2958%</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34591642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372357412"/>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5010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196</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60/(60+196)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60/256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23.437500%</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45/(45+138)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45/183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24.590164%</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(60+45)/(60+138+45+196)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105/439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23.917995%</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+ 0.6033*23.44% + 0.4131*24.59%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-0.6160%+14.1414%+10.1581%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23.683481%</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(23.92% - 0.4131*24.59% - -0.00616) / 23.44%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(23.92% - 10.1581% - -0.6160%) / 23.44%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0.613370</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(23.92% - 0.6033*23.44% - -0.00616) / 24.59%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(23.92% - 14.1414% - -0.6160%) / 24.59%</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0.413097</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(60+196) / (45+138)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256/183</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58.3144%</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4130361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3996048015"/>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5062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163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330</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163/(163+330)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163/493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33.062880%</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134/(134+232)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134/366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36.612022%</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(163+134)/(163+232+134+330)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297/859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34.575087%</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+ 0.6033*33.06% + 0.4131*36.61%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-0.6160%+19.9451%+15.1236%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34.452689%</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(34.58% - 0.4131*36.61% - -0.00616) / 33.06%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(34.58% - 15.1236% - -0.6160%) / 33.06%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0.606949</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(34.58% - 0.6033*33.06% - -0.00616) / 36.61%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(34.58% - 19.9451% - -0.6160%) / 36.61%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0.413077</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(163+330) / (134+232)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493/366</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57.3923%</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1860199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469867368"/>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7526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177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239</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151/(151+239)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151/390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38.717949%</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177/(177+101)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177/278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63.669065%</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(151+177)/(151+101+177+239)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328/668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49.101796%</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+ 0.6033*38.72% + 0.4131*63.67%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-0.6160%+23.3598%+26.3021%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49.045853%</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(49.10% - 0.4131*63.67% - -0.00616) / 38.72%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(49.10% - 26.3021% - -0.6160%) / 38.72%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0.604777</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(49.10% - 0.6033*38.72% - -0.00616) / 63.67%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(49.10% - 23.3598% - -0.6160%) / 63.67%</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0.413106</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(151+239) / (177+101)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390/278</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58.3832%</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21700047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2791478606"/>
              </p:ext>
            </p:extLst>
          </p:nvPr>
        </p:nvGraphicFramePr>
        <p:xfrm>
          <a:off x="1066800" y="1606377"/>
          <a:ext cx="10457936" cy="3092485"/>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SPARKS 6203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126</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48/(48+126)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48/174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27.586207%</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61/(61+53)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61/114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53.508772%</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(48+61)/(48+53+61+126)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109/288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37.847222%</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+ 0.6033*27.59% + 0.4131*53.51%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-0.6160%+16.6450%+22.1050%</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38.134028%</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(37.85% - 0.4131*53.51% - -0.00616) / 27.59%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(37.85% - 22.1050% - -0.6160%) / 27.59%</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0.592986</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(37.85% - 0.6033*27.59% - -0.00616) / 53.51%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(37.85% - 16.6450% - -0.6160%) / 53.51%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0.413109</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(48+126) / (61+53)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174/114</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60.4167%</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22119503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199736416"/>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5026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321</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118/(118+321)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118/439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26.879271%</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118/(118+146)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118/264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44.696970%</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(118+118)/(118+146+118+321)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236/703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33.570413%</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+ 0.6033*26.88% + 0.4131*44.70%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-0.6160%+16.2167%+18.4656%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34.066274%</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(33.57% - 0.4131*44.70% - -0.00616) / 26.88%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(33.57% - 18.4656% - -0.6160%) / 26.88%</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0.584869</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(33.57% - 0.6033*26.88% - -0.00616) / 44.70%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(33.57% - 16.2167% - -0.6160%) / 44.70%</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0.413128</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(118+321) / (118+146)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439/264</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62.4467%</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659109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3213888509"/>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5012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127</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68/(68+127)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68/195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34.871795%</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40/(40+107)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40/147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27.210884%</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(68+40)/(68+107+40+127)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108/342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31.578947%</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+ 0.6033*34.87% + 0.4131*27.21%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-0.6160%+21.0371%+11.2405%</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31.661522%</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(31.58% - 0.4131*27.21% - -0.00616) / 34.87%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(31.58% - 11.2405% - -0.6160%) / 34.87%</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0.600901</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(31.58% - 0.6033*34.87% - -0.00616) / 27.21%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(31.58% - 21.0371% - -0.6160%) / 27.21%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0.413087</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(68+127) / (40+107)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195/147</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57.0175%</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38012464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2500278719"/>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5018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128</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255</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128/(128+255)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128/383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33.420366%</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116/(116+151)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116/267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43.445693%</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(128+116)/(128+151+116+255)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244/650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37.538462%</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+ 0.6033*33.42% + 0.4131*43.45%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-0.6160%+20.1623%+17.9492%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37.495481%</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(37.54% - 0.4131*43.45% - -0.00616) / 33.42%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(37.54% - 17.9492% - -0.6160%) / 33.42%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0.604579</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(37.54% - 0.6033*33.42% - -0.00616) / 43.45%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(37.54% - 20.1623% - -0.6160%) / 43.45%</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0.413141</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(128+255) / (116+151)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383/267</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58.9231%</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1595535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2245776710"/>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5007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84</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27/(27+84)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27/111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24.324324%</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32/(32+45)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32/77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41.558442%</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(27+32)/(27+45+32+84)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59/188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31.382979%</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+ 0.6033*24.32% + 0.4131*41.56%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-0.6160%+14.6723%+17.1684%</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31.224692%</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(31.38% - 0.4131*41.56% - -0.00616) / 24.32%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(31.38% - 17.1684% - -0.6160%) / 24.32%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0.609700</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(31.38% - 0.6033*24.32% - -0.00616) / 41.56%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(31.38% - 14.6723% - -0.6160%) / 41.56%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0.413115</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(27+84) / (32+45)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111/77</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59.0426%</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2874068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2371690442"/>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4016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223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352</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154/(154+352)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154/506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30.434783%</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151/(151+223)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151/374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40.374332%</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(154+151)/(154+223+151+352)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305/880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34.659091%</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+ 0.6033*30.43% + 0.4131*40.37%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-0.6160%+18.3584%+16.6768%</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34.419266%</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(34.66% - 0.4131*40.37% - -0.00616) / 30.43%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(34.66% - 16.6768% - -0.6160%) / 30.43%</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0.611085</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(34.66% - 0.6033*30.43% - -0.00616) / 40.37%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(34.66% - 18.3584% - -0.6160%) / 40.37%</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0.413056</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(154+352) / (151+223)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506/374</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57.5000%</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2006786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2813129332"/>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1044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195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345</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143/(143+345)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143/488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29.303279%</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133/(133+195)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133/328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40.548780%</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(143+133)/(143+195+133+345)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276/816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33.823529%</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+ 0.6033*29.30% + 0.4131*40.55%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-0.6160%+17.6767%+16.7512%</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33.811895%</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(33.82% - 0.4131*40.55% - -0.00616) / 29.30%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(33.82% - 16.7512% - -0.6160%) / 29.30%</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0.603630</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(33.82% - 0.6033*29.30% - -0.00616) / 40.55%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(33.82% - 17.6767% - -0.6160%) / 40.55%</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0.413112</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(143+345) / (133+195)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488/328</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59.8039%</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4192098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3105646235"/>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5040</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195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267</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195/(195+267)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195/462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42.207792%</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121/(121+159)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121/280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43.214286%</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(195+121)/(195+159+121+267)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316/742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42.587601%</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+ 0.6033*42.21% + 0.4131*43.21%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-0.6160%+25.4653%+17.8501%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42.699344%</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(42.59% - 0.4131*43.21% - -0.00616) / 42.21%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(42.59% - 17.8501% - -0.6160%) / 42.21%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0.600684</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(42.59% - 0.6033*42.21% - -0.00616) / 43.21%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(42.59% - 25.4653% - -0.6160%) / 43.21%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0.413059</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(195+267) / (121+159)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462/280</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62.2642%</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3273292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2286257878"/>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1046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45</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19/(19+45)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19/64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29.687500%</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15/(15+23)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15/38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39.473684%</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(19+15)/(19+23+15+45)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34/102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33.333333%</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+ 0.6033*29.69% + 0.4131*39.47%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-0.6160%+17.9120%+16.3051%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33.601034%</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(33.33% - 0.4131*39.47% - -0.00616) / 29.69%</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(33.33% - 16.3051% - -0.6160%) / 29.69%</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0.594334</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(33.33% - 0.6033*29.69% - -0.00616) / 39.47%</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(33.33% - 17.9120% - -0.6160%) / 39.47%</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0.413061</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(19+45) / (15+23)</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64/38</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62.7451%</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3151319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2155908-9330-3A6C-68A1-C06ED82ACD11}"/>
              </a:ext>
            </a:extLst>
          </p:cNvPr>
          <p:cNvGraphicFramePr>
            <a:graphicFrameLocks noGrp="1"/>
          </p:cNvGraphicFramePr>
          <p:nvPr>
            <p:extLst>
              <p:ext uri="{D42A27DB-BD31-4B8C-83A1-F6EECF244321}">
                <p14:modId xmlns:p14="http://schemas.microsoft.com/office/powerpoint/2010/main" val="202163175"/>
              </p:ext>
            </p:extLst>
          </p:nvPr>
        </p:nvGraphicFramePr>
        <p:xfrm>
          <a:off x="1066800" y="1606377"/>
          <a:ext cx="10457936" cy="3126260"/>
        </p:xfrm>
        <a:graphic>
          <a:graphicData uri="http://schemas.openxmlformats.org/drawingml/2006/table">
            <a:tbl>
              <a:tblPr>
                <a:tableStyleId>{5C22544A-7EE6-4342-B048-85BDC9FD1C3A}</a:tableStyleId>
              </a:tblPr>
              <a:tblGrid>
                <a:gridCol w="815762">
                  <a:extLst>
                    <a:ext uri="{9D8B030D-6E8A-4147-A177-3AD203B41FA5}">
                      <a16:colId xmlns:a16="http://schemas.microsoft.com/office/drawing/2014/main" val="4090900571"/>
                    </a:ext>
                  </a:extLst>
                </a:gridCol>
                <a:gridCol w="891705">
                  <a:extLst>
                    <a:ext uri="{9D8B030D-6E8A-4147-A177-3AD203B41FA5}">
                      <a16:colId xmlns:a16="http://schemas.microsoft.com/office/drawing/2014/main" val="3620495536"/>
                    </a:ext>
                  </a:extLst>
                </a:gridCol>
                <a:gridCol w="2096977">
                  <a:extLst>
                    <a:ext uri="{9D8B030D-6E8A-4147-A177-3AD203B41FA5}">
                      <a16:colId xmlns:a16="http://schemas.microsoft.com/office/drawing/2014/main" val="2159214456"/>
                    </a:ext>
                  </a:extLst>
                </a:gridCol>
                <a:gridCol w="2459538">
                  <a:extLst>
                    <a:ext uri="{9D8B030D-6E8A-4147-A177-3AD203B41FA5}">
                      <a16:colId xmlns:a16="http://schemas.microsoft.com/office/drawing/2014/main" val="1282711707"/>
                    </a:ext>
                  </a:extLst>
                </a:gridCol>
                <a:gridCol w="2096977">
                  <a:extLst>
                    <a:ext uri="{9D8B030D-6E8A-4147-A177-3AD203B41FA5}">
                      <a16:colId xmlns:a16="http://schemas.microsoft.com/office/drawing/2014/main" val="817435801"/>
                    </a:ext>
                  </a:extLst>
                </a:gridCol>
                <a:gridCol w="2096977">
                  <a:extLst>
                    <a:ext uri="{9D8B030D-6E8A-4147-A177-3AD203B41FA5}">
                      <a16:colId xmlns:a16="http://schemas.microsoft.com/office/drawing/2014/main" val="2692229488"/>
                    </a:ext>
                  </a:extLst>
                </a:gridCol>
              </a:tblGrid>
              <a:tr h="301505">
                <a:tc>
                  <a:txBody>
                    <a:bodyPr/>
                    <a:lstStyle/>
                    <a:p>
                      <a:pPr algn="ctr" fontAlgn="b"/>
                      <a:r>
                        <a:rPr lang="en-US" sz="1100" b="0" i="0" u="none" strike="noStrike" dirty="0">
                          <a:solidFill>
                            <a:srgbClr val="000000"/>
                          </a:solidFill>
                          <a:effectLst/>
                          <a:latin typeface="Calibri" panose="020F0502020204030204" pitchFamily="34" charset="0"/>
                        </a:rPr>
                        <a:t>Precinct name</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RENO-VERDI 5035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A= Mont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B= Taylor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C= Mont Mail</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D= Taylor Mail</a:t>
                      </a:r>
                    </a:p>
                  </a:txBody>
                  <a:tcPr marL="0" marR="0" marT="0" marB="0" anchor="b"/>
                </a:tc>
                <a:extLst>
                  <a:ext uri="{0D108BD9-81ED-4DB2-BD59-A6C34878D82A}">
                    <a16:rowId xmlns:a16="http://schemas.microsoft.com/office/drawing/2014/main" val="378350199"/>
                  </a:ext>
                </a:extLst>
              </a:tr>
              <a:tr h="301505">
                <a:tc>
                  <a:txBody>
                    <a:bodyPr/>
                    <a:lstStyle/>
                    <a:p>
                      <a:pPr algn="ctr" fontAlgn="b"/>
                      <a:r>
                        <a:rPr lang="en-US" sz="1100" b="0" i="0" u="none" strike="noStrike">
                          <a:solidFill>
                            <a:srgbClr val="000000"/>
                          </a:solidFill>
                          <a:effectLst/>
                          <a:latin typeface="Calibri" panose="020F0502020204030204" pitchFamily="34" charset="0"/>
                        </a:rPr>
                        <a:t>x</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-0.0061582</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154</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206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125</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354</a:t>
                      </a:r>
                    </a:p>
                  </a:txBody>
                  <a:tcPr marL="0" marR="0" marT="0" marB="0" anchor="b"/>
                </a:tc>
                <a:extLst>
                  <a:ext uri="{0D108BD9-81ED-4DB2-BD59-A6C34878D82A}">
                    <a16:rowId xmlns:a16="http://schemas.microsoft.com/office/drawing/2014/main" val="89864995"/>
                  </a:ext>
                </a:extLst>
              </a:tr>
              <a:tr h="301505">
                <a:tc>
                  <a:txBody>
                    <a:bodyPr/>
                    <a:lstStyle/>
                    <a:p>
                      <a:pPr algn="ctr" fontAlgn="b"/>
                      <a:r>
                        <a:rPr lang="en-US" sz="1100" b="0" i="0" u="none" strike="noStrike">
                          <a:solidFill>
                            <a:srgbClr val="000000"/>
                          </a:solidFill>
                          <a:effectLst/>
                          <a:latin typeface="Calibri" panose="020F0502020204030204" pitchFamily="34" charset="0"/>
                        </a:rPr>
                        <a:t>y</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0.6033355</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G= A/(A+D)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154/(154+354)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154/508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30.314961%</a:t>
                      </a:r>
                    </a:p>
                  </a:txBody>
                  <a:tcPr marL="0" marR="0" marT="0" marB="0" anchor="b"/>
                </a:tc>
                <a:extLst>
                  <a:ext uri="{0D108BD9-81ED-4DB2-BD59-A6C34878D82A}">
                    <a16:rowId xmlns:a16="http://schemas.microsoft.com/office/drawing/2014/main" val="31061211"/>
                  </a:ext>
                </a:extLst>
              </a:tr>
              <a:tr h="301505">
                <a:tc>
                  <a:txBody>
                    <a:bodyPr/>
                    <a:lstStyle/>
                    <a:p>
                      <a:pPr algn="ctr" fontAlgn="b"/>
                      <a:r>
                        <a:rPr lang="en-US" sz="1100" b="0" i="0" u="none" strike="noStrike">
                          <a:solidFill>
                            <a:srgbClr val="000000"/>
                          </a:solidFill>
                          <a:effectLst/>
                          <a:latin typeface="Calibri" panose="020F0502020204030204" pitchFamily="34" charset="0"/>
                        </a:rPr>
                        <a:t>z</a:t>
                      </a:r>
                    </a:p>
                  </a:txBody>
                  <a:tcPr marL="0" marR="0" marT="0" marB="0" anchor="b"/>
                </a:tc>
                <a:tc>
                  <a:txBody>
                    <a:bodyPr/>
                    <a:lstStyle/>
                    <a:p>
                      <a:pPr algn="ctr" fontAlgn="b"/>
                      <a:r>
                        <a:rPr lang="en-US" sz="1100" b="0" i="0" u="none" strike="noStrike">
                          <a:solidFill>
                            <a:srgbClr val="FFFFFF"/>
                          </a:solidFill>
                          <a:effectLst/>
                          <a:latin typeface="Calibri" panose="020F0502020204030204" pitchFamily="34" charset="0"/>
                        </a:rPr>
                        <a:t>0.4130532</a:t>
                      </a:r>
                    </a:p>
                  </a:txBody>
                  <a:tcPr marL="0" marR="0" marT="0" marB="0" anchor="b">
                    <a:solidFill>
                      <a:srgbClr val="002060"/>
                    </a:solidFill>
                  </a:tcPr>
                </a:tc>
                <a:tc>
                  <a:txBody>
                    <a:bodyPr/>
                    <a:lstStyle/>
                    <a:p>
                      <a:pPr algn="ctr" fontAlgn="b"/>
                      <a:r>
                        <a:rPr lang="en-US" sz="1000" b="0" i="0" u="none" strike="noStrike">
                          <a:solidFill>
                            <a:srgbClr val="000000"/>
                          </a:solidFill>
                          <a:effectLst/>
                          <a:latin typeface="Calibri" panose="020F0502020204030204" pitchFamily="34" charset="0"/>
                        </a:rPr>
                        <a:t>H= C/(C+B)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125/(125+206)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125/331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37.764350%</a:t>
                      </a:r>
                    </a:p>
                  </a:txBody>
                  <a:tcPr marL="0" marR="0" marT="0" marB="0" anchor="b"/>
                </a:tc>
                <a:extLst>
                  <a:ext uri="{0D108BD9-81ED-4DB2-BD59-A6C34878D82A}">
                    <a16:rowId xmlns:a16="http://schemas.microsoft.com/office/drawing/2014/main" val="4062349109"/>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Actual Aggregate</a:t>
                      </a:r>
                    </a:p>
                  </a:txBody>
                  <a:tcPr marL="0" marR="0" marT="0" marB="0" anchor="b"/>
                </a:tc>
                <a:tc>
                  <a:txBody>
                    <a:bodyPr/>
                    <a:lstStyle/>
                    <a:p>
                      <a:pPr algn="ctr" fontAlgn="b"/>
                      <a:r>
                        <a:rPr lang="pt-BR" sz="1000" b="0" i="0" u="none" strike="noStrike">
                          <a:solidFill>
                            <a:srgbClr val="000000"/>
                          </a:solidFill>
                          <a:effectLst/>
                          <a:latin typeface="Calibri" panose="020F0502020204030204" pitchFamily="34" charset="0"/>
                        </a:rPr>
                        <a:t>𝛂= (A+C)/(A+B+C+D)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(154+125)/(154+206+125+354)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279/839  =</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33.253874%</a:t>
                      </a:r>
                    </a:p>
                  </a:txBody>
                  <a:tcPr marL="0" marR="0" marT="0" marB="0" anchor="b">
                    <a:solidFill>
                      <a:srgbClr val="FF0000"/>
                    </a:solidFill>
                  </a:tcPr>
                </a:tc>
                <a:extLst>
                  <a:ext uri="{0D108BD9-81ED-4DB2-BD59-A6C34878D82A}">
                    <a16:rowId xmlns:a16="http://schemas.microsoft.com/office/drawing/2014/main" val="736314271"/>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Formulaic Rig</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𝛂= x+y*g+z*h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𝛂= -0.00616 + 0.6033*30.31% + 0.4131*37.76%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-0.6160%+18.2860%+15.5987%</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33.268679%</a:t>
                      </a:r>
                    </a:p>
                  </a:txBody>
                  <a:tcPr marL="0" marR="0" marT="0" marB="0" anchor="b">
                    <a:solidFill>
                      <a:srgbClr val="FF0000"/>
                    </a:solidFill>
                  </a:tcPr>
                </a:tc>
                <a:extLst>
                  <a:ext uri="{0D108BD9-81ED-4DB2-BD59-A6C34878D82A}">
                    <a16:rowId xmlns:a16="http://schemas.microsoft.com/office/drawing/2014/main" val="367766436"/>
                  </a:ext>
                </a:extLst>
              </a:tr>
              <a:tr h="301505">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 </a:t>
                      </a:r>
                    </a:p>
                  </a:txBody>
                  <a:tcPr marL="0" marR="0" marT="0" marB="0" anchor="b"/>
                </a:tc>
                <a:extLst>
                  <a:ext uri="{0D108BD9-81ED-4DB2-BD59-A6C34878D82A}">
                    <a16:rowId xmlns:a16="http://schemas.microsoft.com/office/drawing/2014/main" val="1276167687"/>
                  </a:ext>
                </a:extLst>
              </a:tr>
              <a:tr h="301505">
                <a:tc>
                  <a:txBody>
                    <a:bodyPr/>
                    <a:lstStyle/>
                    <a:p>
                      <a:pPr algn="ctr" fontAlgn="b"/>
                      <a:r>
                        <a:rPr lang="en-US" sz="1100" b="0" i="0" u="none" strike="noStrike">
                          <a:solidFill>
                            <a:srgbClr val="000000"/>
                          </a:solidFill>
                          <a:effectLst/>
                          <a:latin typeface="Calibri" panose="020F0502020204030204" pitchFamily="34" charset="0"/>
                        </a:rPr>
                        <a:t>Derive y</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0.6033</a:t>
                      </a:r>
                    </a:p>
                  </a:txBody>
                  <a:tcPr marL="0" marR="0" marT="0" marB="0" anchor="b"/>
                </a:tc>
                <a:tc>
                  <a:txBody>
                    <a:bodyPr/>
                    <a:lstStyle/>
                    <a:p>
                      <a:pPr algn="ctr" fontAlgn="b"/>
                      <a:r>
                        <a:rPr lang="pl-PL" sz="1000" b="0" i="0" u="none" strike="noStrike">
                          <a:solidFill>
                            <a:srgbClr val="000000"/>
                          </a:solidFill>
                          <a:effectLst/>
                          <a:latin typeface="Calibri" panose="020F0502020204030204" pitchFamily="34" charset="0"/>
                        </a:rPr>
                        <a:t>y = (𝛂 - z*h- x)/g</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0.6033= (33.25% - 0.4131*37.76% - -0.00616) / 30.31%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(33.25% - 15.5987% - -0.6160%) / 30.31%</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0.602713</a:t>
                      </a:r>
                    </a:p>
                  </a:txBody>
                  <a:tcPr marL="0" marR="0" marT="0" marB="0" anchor="b">
                    <a:solidFill>
                      <a:srgbClr val="002060"/>
                    </a:solidFill>
                  </a:tcPr>
                </a:tc>
                <a:extLst>
                  <a:ext uri="{0D108BD9-81ED-4DB2-BD59-A6C34878D82A}">
                    <a16:rowId xmlns:a16="http://schemas.microsoft.com/office/drawing/2014/main" val="3615342822"/>
                  </a:ext>
                </a:extLst>
              </a:tr>
              <a:tr h="301505">
                <a:tc>
                  <a:txBody>
                    <a:bodyPr/>
                    <a:lstStyle/>
                    <a:p>
                      <a:pPr algn="ctr" fontAlgn="b"/>
                      <a:r>
                        <a:rPr lang="en-US" sz="1100" b="0" i="0" u="none" strike="noStrike">
                          <a:solidFill>
                            <a:srgbClr val="000000"/>
                          </a:solidFill>
                          <a:effectLst/>
                          <a:latin typeface="Calibri" panose="020F0502020204030204" pitchFamily="34" charset="0"/>
                        </a:rPr>
                        <a:t>Derive z</a:t>
                      </a:r>
                    </a:p>
                  </a:txBody>
                  <a:tcPr marL="0" marR="0" marT="0" marB="0" anchor="b"/>
                </a:tc>
                <a:tc>
                  <a:txBody>
                    <a:bodyPr/>
                    <a:lstStyle/>
                    <a:p>
                      <a:pPr algn="ctr" fontAlgn="b"/>
                      <a:r>
                        <a:rPr lang="en-US" sz="1100" b="0" i="0" u="none" strike="noStrike">
                          <a:solidFill>
                            <a:srgbClr val="000000"/>
                          </a:solidFill>
                          <a:effectLst/>
                          <a:latin typeface="Calibri" panose="020F0502020204030204" pitchFamily="34" charset="0"/>
                        </a:rPr>
                        <a:t>Derive  0.4131</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z = (𝛂 - y*g- x)/h</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0.4131= (33.25% - 0.6033*30.31% - -0.00616) / 37.76%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(33.25% - 18.2860% - -0.6160%) / 37.76%</a:t>
                      </a:r>
                    </a:p>
                  </a:txBody>
                  <a:tcPr marL="0" marR="0" marT="0" marB="0" anchor="b"/>
                </a:tc>
                <a:tc>
                  <a:txBody>
                    <a:bodyPr/>
                    <a:lstStyle/>
                    <a:p>
                      <a:pPr algn="ctr" fontAlgn="b"/>
                      <a:r>
                        <a:rPr lang="en-US" sz="1000" b="0" i="0" u="none" strike="noStrike">
                          <a:solidFill>
                            <a:srgbClr val="FFFFFF"/>
                          </a:solidFill>
                          <a:effectLst/>
                          <a:latin typeface="Calibri" panose="020F0502020204030204" pitchFamily="34" charset="0"/>
                        </a:rPr>
                        <a:t>0.413052</a:t>
                      </a:r>
                    </a:p>
                  </a:txBody>
                  <a:tcPr marL="0" marR="0" marT="0" marB="0" anchor="b">
                    <a:solidFill>
                      <a:srgbClr val="002060"/>
                    </a:solidFill>
                  </a:tcPr>
                </a:tc>
                <a:extLst>
                  <a:ext uri="{0D108BD9-81ED-4DB2-BD59-A6C34878D82A}">
                    <a16:rowId xmlns:a16="http://schemas.microsoft.com/office/drawing/2014/main" val="467097972"/>
                  </a:ext>
                </a:extLst>
              </a:tr>
              <a:tr h="301505">
                <a:tc>
                  <a:txBody>
                    <a:bodyPr/>
                    <a:lstStyle/>
                    <a:p>
                      <a:pPr algn="ctr" fontAlgn="b"/>
                      <a:r>
                        <a:rPr lang="en-US" sz="1100" b="0" i="0" u="none" strike="noStrike">
                          <a:solidFill>
                            <a:srgbClr val="000000"/>
                          </a:solidFill>
                          <a:effectLst/>
                          <a:latin typeface="Calibri" panose="020F0502020204030204" pitchFamily="34" charset="0"/>
                        </a:rPr>
                        <a:t>Omega;  𝛀 =</a:t>
                      </a:r>
                    </a:p>
                  </a:txBody>
                  <a:tcPr marL="0" marR="0" marT="0" marB="0" anchor="b"/>
                </a:tc>
                <a:tc>
                  <a:txBody>
                    <a:bodyPr/>
                    <a:lstStyle/>
                    <a:p>
                      <a:pPr algn="ctr" fontAlgn="b"/>
                      <a:r>
                        <a:rPr lang="pt-BR" sz="1100" b="0" i="0" u="none" strike="noStrike">
                          <a:solidFill>
                            <a:srgbClr val="000000"/>
                          </a:solidFill>
                          <a:effectLst/>
                          <a:latin typeface="Calibri" panose="020F0502020204030204" pitchFamily="34" charset="0"/>
                        </a:rPr>
                        <a:t>(A+D)/(A+B+C+D)</a:t>
                      </a:r>
                    </a:p>
                  </a:txBody>
                  <a:tcPr marL="0" marR="0" marT="0" marB="0" anchor="b"/>
                </a:tc>
                <a:tc>
                  <a:txBody>
                    <a:bodyPr/>
                    <a:lstStyle/>
                    <a:p>
                      <a:pPr algn="ctr" fontAlgn="b"/>
                      <a:r>
                        <a:rPr lang="en-US" sz="800" b="0" i="0" u="none" strike="noStrike">
                          <a:solidFill>
                            <a:srgbClr val="000000"/>
                          </a:solidFill>
                          <a:effectLst/>
                          <a:latin typeface="Calibri" panose="020F0502020204030204" pitchFamily="34" charset="0"/>
                        </a:rPr>
                        <a:t>𝚪 = (Trump Early + Biden Mail)/(Trump Mail + Biden Early)</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𝚪 = (154+354) / (125+206)</a:t>
                      </a:r>
                    </a:p>
                  </a:txBody>
                  <a:tcPr marL="0" marR="0" marT="0" marB="0" anchor="b"/>
                </a:tc>
                <a:tc>
                  <a:txBody>
                    <a:bodyPr/>
                    <a:lstStyle/>
                    <a:p>
                      <a:pPr algn="ctr" fontAlgn="b"/>
                      <a:r>
                        <a:rPr lang="en-US" sz="1000" b="0" i="0" u="none" strike="noStrike">
                          <a:solidFill>
                            <a:srgbClr val="000000"/>
                          </a:solidFill>
                          <a:effectLst/>
                          <a:latin typeface="Calibri" panose="020F0502020204030204" pitchFamily="34" charset="0"/>
                        </a:rPr>
                        <a:t>508/331</a:t>
                      </a:r>
                    </a:p>
                  </a:txBody>
                  <a:tcPr marL="0" marR="0" marT="0" marB="0" anchor="b"/>
                </a:tc>
                <a:tc>
                  <a:txBody>
                    <a:bodyPr/>
                    <a:lstStyle/>
                    <a:p>
                      <a:pPr algn="ctr" fontAlgn="b"/>
                      <a:r>
                        <a:rPr lang="en-US" sz="1000" b="0" i="0" u="none" strike="noStrike" dirty="0">
                          <a:solidFill>
                            <a:srgbClr val="000000"/>
                          </a:solidFill>
                          <a:effectLst/>
                          <a:latin typeface="Calibri" panose="020F0502020204030204" pitchFamily="34" charset="0"/>
                        </a:rPr>
                        <a:t>60.5483%</a:t>
                      </a:r>
                    </a:p>
                  </a:txBody>
                  <a:tcPr marL="0" marR="0" marT="0" marB="0" anchor="b"/>
                </a:tc>
                <a:extLst>
                  <a:ext uri="{0D108BD9-81ED-4DB2-BD59-A6C34878D82A}">
                    <a16:rowId xmlns:a16="http://schemas.microsoft.com/office/drawing/2014/main" val="1280647032"/>
                  </a:ext>
                </a:extLst>
              </a:tr>
            </a:tbl>
          </a:graphicData>
        </a:graphic>
      </p:graphicFrame>
    </p:spTree>
    <p:extLst>
      <p:ext uri="{BB962C8B-B14F-4D97-AF65-F5344CB8AC3E}">
        <p14:creationId xmlns:p14="http://schemas.microsoft.com/office/powerpoint/2010/main" val="2242533422"/>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3EEFF0-FB57-4CB4-8BFC-DF397689E2ED}">
  <ds:schemaRefs>
    <ds:schemaRef ds:uri="16c05727-aa75-4e4a-9b5f-8a80a1165891"/>
    <ds:schemaRef ds:uri="http://purl.org/dc/elements/1.1/"/>
    <ds:schemaRef ds:uri="http://schemas.microsoft.com/office/2006/metadata/properties"/>
    <ds:schemaRef ds:uri="http://schemas.openxmlformats.org/package/2006/metadata/core-properties"/>
    <ds:schemaRef ds:uri="http://purl.org/dc/dcmitype/"/>
    <ds:schemaRef ds:uri="http://schemas.microsoft.com/office/2006/documentManagement/types"/>
    <ds:schemaRef ds:uri="http://www.w3.org/XML/1998/namespace"/>
    <ds:schemaRef ds:uri="http://purl.org/dc/term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3.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{8D6495CE-41E8-44BA-9ECC-CE3D28508A70}tf22712842_win32</Template>
  <TotalTime>555</TotalTime>
  <Words>14574</Words>
  <Application>Microsoft Office PowerPoint</Application>
  <PresentationFormat>Widescreen</PresentationFormat>
  <Paragraphs>3025</Paragraphs>
  <Slides>52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Bookman Old Style</vt:lpstr>
      <vt:lpstr>Calibri</vt:lpstr>
      <vt:lpstr>Franklin Gothic Book</vt:lpstr>
      <vt:lpstr>Garamond</vt:lpstr>
      <vt:lpstr>Times New Roman</vt:lpstr>
      <vt:lpstr>1_RetrospectVTI</vt:lpstr>
      <vt:lpstr>Washoe County, 2020  Montognese vs Taylor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Edward</dc:creator>
  <cp:lastModifiedBy>Edward</cp:lastModifiedBy>
  <cp:revision>23</cp:revision>
  <dcterms:created xsi:type="dcterms:W3CDTF">2022-05-06T23:31:43Z</dcterms:created>
  <dcterms:modified xsi:type="dcterms:W3CDTF">2022-05-10T17:50:06Z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