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3"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19" autoAdjust="0"/>
  </p:normalViewPr>
  <p:slideViewPr>
    <p:cSldViewPr snapToGrid="0">
      <p:cViewPr varScale="1">
        <p:scale>
          <a:sx n="116" d="100"/>
          <a:sy n="116" d="100"/>
        </p:scale>
        <p:origin x="1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76090" y="-683105"/>
            <a:ext cx="3214307" cy="2901694"/>
          </a:xfrm>
        </p:spPr>
        <p:txBody>
          <a:bodyPr anchor="b">
            <a:normAutofit/>
          </a:bodyPr>
          <a:lstStyle/>
          <a:p>
            <a:pPr algn="ctr"/>
            <a:r>
              <a:rPr lang="en-US" sz="2000" dirty="0">
                <a:solidFill>
                  <a:schemeClr val="tx1"/>
                </a:solidFill>
              </a:rPr>
              <a:t>Washoe County, 2020 </a:t>
            </a:r>
            <a:br>
              <a:rPr lang="en-US" sz="2000" dirty="0">
                <a:solidFill>
                  <a:schemeClr val="tx1"/>
                </a:solidFill>
              </a:rPr>
            </a:br>
            <a:r>
              <a:rPr lang="en-US" sz="2000" dirty="0">
                <a:solidFill>
                  <a:schemeClr val="tx1"/>
                </a:solidFill>
              </a:rPr>
              <a:t>Hartung vs Baker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fontAlgn="b"/>
            <a:r>
              <a:rPr lang="pl-PL" sz="1600" u="none" strike="noStrike" dirty="0">
                <a:effectLst/>
                <a:latin typeface="Garamond" panose="02020404030301010803" pitchFamily="18" charset="0"/>
              </a:rPr>
              <a:t>𝛂= </a:t>
            </a:r>
            <a:r>
              <a:rPr lang="en-US" sz="1600" u="none" strike="noStrike" dirty="0">
                <a:effectLst/>
                <a:latin typeface="Garamond" panose="02020404030301010803" pitchFamily="18" charset="0"/>
              </a:rPr>
              <a:t>x</a:t>
            </a:r>
            <a:r>
              <a:rPr lang="pl-PL" sz="1600" u="none" strike="noStrike" dirty="0">
                <a:effectLst/>
                <a:latin typeface="Garamond" panose="02020404030301010803" pitchFamily="18" charset="0"/>
              </a:rPr>
              <a:t>+y*g+z*h</a:t>
            </a:r>
            <a:endParaRPr lang="pl-PL" sz="1600" b="0" i="0" u="none" strike="noStrike" dirty="0">
              <a:solidFill>
                <a:srgbClr val="FFFFFF"/>
              </a:solidFill>
              <a:effectLst/>
              <a:latin typeface="Garamond" panose="02020404030301010803" pitchFamily="18" charset="0"/>
            </a:endParaRP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01133601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108/(108+165)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108/273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39.560440%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85/(85+63)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85/148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57.432432%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(108+85)/(108+63+85+165)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193/421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45.843230%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+ 0.5849*39.56% + 0.4297*57.43%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-1.3770%+23.1386%+24.6777%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46.439315%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(45.84% - 0.4297*57.43% - -0.01377) / 39.56%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(45.84% - 24.6777% - -1.3770%) / 39.56%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0.569826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(45.84% - 0.5849*39.56% - -0.01377) / 57.43%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(45.84% - 23.1386% - -1.3770%) / 57.43%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(108+165) / (85+63)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273/148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64.8456%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327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50142601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475/(475+272)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475/747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63.587684%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356/(356+116)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356/472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75.423729%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(475+356)/(475+116+356+272)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831/1219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68.170632%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+ 0.5849*63.59% + 0.4297*75.42%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-1.3770%+37.1938%+32.4080%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68.224765%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(68.17% - 0.4297*75.42% - -0.01377) / 63.59%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(68.17% - 32.4080% - -1.3770%) / 63.59%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0.584070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(68.17% - 0.5849*63.59% - -0.01377) / 75.42%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(68.17% - 37.1938% - -1.3770%) / 75.42%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(475+272) / (356+116)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747/472</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61.2797%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57682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88095796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6109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112/(112+216)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112/328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34.146341%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99/(99+89)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99/188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52.659574%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(112+99)/(112+89+99+216)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211/516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40.891473%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+ 0.5849*34.15% + 0.4297*52.66%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-1.3770%+19.9743%+22.6280%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41.225337%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(40.89% - 0.4297*52.66% - -0.01377) / 34.15%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(40.89% - 22.6280% - -1.3770%) / 34.15%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0.575185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(40.89% - 0.5849*34.15% - -0.01377) / 52.66%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(40.89% - 19.9743% - -1.3770%) / 52.66%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(112+216) / (99+89)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328/188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63.5659%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87446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097355249"/>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352/(352+292)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352/644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54.658385%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330/(330+96)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330/426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77.464789%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(352+330)/(352+96+330+292)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682/1070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63.738318%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+ 0.5849*54.66% + 0.4297*77.46%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-1.3770%+31.9706%+33.2846%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63.878196%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(63.74% - 0.4297*77.46% - -0.01377) / 54.66%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(63.74% - 33.2846% - -1.3770%) / 54.66%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0.582358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(63.74% - 0.5849*54.66% - -0.01377) / 77.46%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(63.74% - 31.9706% - -1.3770%) / 77.46%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(352+292) / (330+96)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644/426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60.1869%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66445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34309891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508/(508+271)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508/779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65.211810%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352/(352+105)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352/457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77.024070%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(508+352)/(508+105+352+271)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860/1236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69.579288%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+ 0.5849*65.21% + 0.4297*77.02%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-1.3770%+38.1413%+33.0955%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69.859823%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(69.58% - 0.4297*77.02% - -0.01377) / 65.21%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(69.58% - 33.0955% - -1.3770%) / 65.21%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0.580582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(69.58% - 0.5849*65.21% - -0.01377) / 77.02%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(69.58% - 38.1413% - -1.3770%) / 77.02%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(508+271) / (352+105)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779/457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63.0259%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73725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99892365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382/(382+413)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382/795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48.050314%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333/(333+176)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333/509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65.422397%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(382+333)/(382+176+333+413)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715/1304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54.831288%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+ 0.5849*48.05% + 0.4297*65.42%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-1.3770%+28.1044%+28.1110%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54.838419%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(54.83% - 0.4297*65.42% - -0.01377) / 48.05%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(54.83% - 28.1110% - -1.3770%) / 48.05%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0.584748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(54.83% - 0.5849*48.05% - -0.01377) / 65.42%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(54.83% - 28.1044% - -1.3770%) / 65.42%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(382+413) / (333+176)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795/509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60.9663%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74225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854519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194/(194+194)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194/388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50.000000%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200/(200+88)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200/288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69.444444%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(194+200)/(194+88+200+194)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394/676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58.284024%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+ 0.5849*50.00% + 0.4297*69.44%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-1.3770%+29.2450%+29.8384%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57.706368%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(58.28% - 0.4297*69.44% - -0.01377) / 50.00%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(58.28% - 29.8384% - -1.3770%) / 50.00%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0.596453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(58.28% - 0.5849*50.00% - -0.01377) / 69.44%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(58.28% - 29.2450% - -1.3770%) / 69.44%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(194+194) / (200+88)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388/288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57.3964%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69488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63144368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227/(227+337)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227/564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40.248227%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327/(327+59)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327/386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84.715026%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(227+327)/(227+59+327+337)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554/950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58.315789%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+ 0.5849*40.25% + 0.4297*84.72%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-1.3770%+23.5422%+36.4042%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58.569409%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(58.32% - 0.4297*84.72% - -0.01377) / 40.25%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(58.32% - 36.4042% - -1.3770%) / 40.25%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0.578624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(58.32% - 0.5849*40.25% - -0.01377) / 84.72%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(58.32% - 23.5422% - -1.3770%) / 84.72%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(227+337) / (327+59)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564/386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59.3684%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70429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203389034"/>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43/(43+61)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43/104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41.346154%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54.098361%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(43+33)/(43+28+33+61)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76/165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46.060606%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+ 0.5849*41.35% + 0.4297*54.10%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-1.3770%+24.1856%+23.2468%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46.055385%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(46.06% - 0.4297*54.10% - -0.01377) / 41.35%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(46.06% - 23.2468% - -1.3770%) / 41.35%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0.585081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(46.06% - 0.5849*41.35% - -0.01377) / 54.10%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(46.06% - 24.1856% - -1.3770%) / 54.10%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(43+61) / (33+28)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104/61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63.0303%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6459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72659604"/>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211/(211+301)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211/512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41.210938%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155/(155+144)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155/299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51.839465%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(211+155)/(211+144+155+301)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366/811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45.129470%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+ 0.5849*41.21% + 0.4297*51.84%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-1.3770%+24.1037%+22.2756%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45.002377%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(45.13% - 0.4297*51.84% - -0.01377) / 41.21%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(45.13% - 22.2756% - -1.3770%) / 41.21%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0.587971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(45.13% - 0.5849*41.21% - -0.01377) / 51.84%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(45.13% - 24.1037% - -1.3770%) / 51.84%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(211+301) / (155+144)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512/299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63.1319%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9764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D3A13-1E95-0D79-1B95-19281589B5DB}"/>
              </a:ext>
            </a:extLst>
          </p:cNvPr>
          <p:cNvSpPr>
            <a:spLocks noGrp="1"/>
          </p:cNvSpPr>
          <p:nvPr>
            <p:ph idx="1"/>
          </p:nvPr>
        </p:nvSpPr>
        <p:spPr>
          <a:xfrm>
            <a:off x="210065" y="1923603"/>
            <a:ext cx="11771870" cy="4147683"/>
          </a:xfrm>
        </p:spPr>
        <p:txBody>
          <a:bodyPr>
            <a:noAutofit/>
          </a:bodyPr>
          <a:lstStyle/>
          <a:p>
            <a:r>
              <a:rPr lang="en-US" sz="800" dirty="0">
                <a:solidFill>
                  <a:schemeClr val="tx1"/>
                </a:solidFill>
                <a:latin typeface="Garamond" panose="02020404030301010803" pitchFamily="18" charset="0"/>
              </a:rPr>
              <a:t>The same laws apply in elections.   If Biden received 25% of the Election Day Vote and 75% of the Mail-in Vote at your local high school, and you were asked what percentage of the vote did Biden receive overall when you combined the Election Day and Mail-in Vote, you would be unable to answer the question, because you do not know the proportion of Mail-in to Election Day Votes.  </a:t>
            </a:r>
          </a:p>
          <a:p>
            <a:r>
              <a:rPr lang="en-US" sz="800" dirty="0">
                <a:solidFill>
                  <a:schemeClr val="tx1"/>
                </a:solidFill>
                <a:latin typeface="Garamond" panose="02020404030301010803" pitchFamily="18" charset="0"/>
              </a:rPr>
              <a:t>For instance, Biden could have received 25 votes out of 100 on Election Day, which is 25%, and 750 votes out of 1000 in the mail, which is 75%, and when you combine the votes Biden gets 775 votes out of 1100, which is 70.45%; however, Biden also could have received 250 votes out of 1000 on Election Day, which is still 25%, and 75 votes out of 100 in the mail, which is still 75%, but when you combine the votes, Biden now gets 325 votes out of 1100, which is 29.54% overall, a far cry from 70.45%.</a:t>
            </a:r>
          </a:p>
          <a:p>
            <a:r>
              <a:rPr lang="en-US" sz="800" dirty="0">
                <a:solidFill>
                  <a:schemeClr val="tx1"/>
                </a:solidFill>
                <a:latin typeface="Garamond" panose="02020404030301010803" pitchFamily="18" charset="0"/>
              </a:rPr>
              <a:t>Thus, in a fair election, Biden’s Aggregate Percentage requires three pieces of information, the Election Day Percentage, the Mail-in Percentage and the Proportion of the Mail-in to Election Votes.</a:t>
            </a:r>
          </a:p>
          <a:p>
            <a:r>
              <a:rPr lang="en-US" sz="800" b="0" i="0" u="none" strike="noStrike" dirty="0">
                <a:solidFill>
                  <a:schemeClr val="tx1"/>
                </a:solidFill>
                <a:effectLst/>
                <a:latin typeface="Garamond" panose="02020404030301010803" pitchFamily="18" charset="0"/>
              </a:rPr>
              <a:t>𝛂 = (g + 𝚪h)/(𝚪+1)= 𝛀g+(1-𝛀)h,  where 𝛂 is Biden’s Overall Percentage, g is Biden’s Election Day Percentage, h is Biden’s Mail-in Percentage and 𝚪 is the proportion of Mail-in to Election Day Ballots.</a:t>
            </a:r>
          </a:p>
          <a:p>
            <a:r>
              <a:rPr lang="en-US" sz="800" dirty="0">
                <a:solidFill>
                  <a:schemeClr val="tx1"/>
                </a:solidFill>
                <a:latin typeface="Garamond" panose="02020404030301010803" pitchFamily="18" charset="0"/>
              </a:rPr>
              <a:t>The alternate formula, </a:t>
            </a:r>
            <a:r>
              <a:rPr lang="en-US" sz="800" b="0" i="0" u="none" strike="noStrike" dirty="0">
                <a:solidFill>
                  <a:schemeClr val="tx1"/>
                </a:solidFill>
                <a:effectLst/>
                <a:latin typeface="Garamond" panose="02020404030301010803" pitchFamily="18" charset="0"/>
              </a:rPr>
              <a:t>𝛀g+(1-𝛀)h, utilizes 𝛀, where 𝛀 is the percentage of all ballots cast that are Election Day Ballots, 𝛀 and (1- 𝛀) must sum to 1 by definition.</a:t>
            </a:r>
          </a:p>
          <a:p>
            <a:r>
              <a:rPr lang="en-US" sz="800" dirty="0">
                <a:solidFill>
                  <a:schemeClr val="tx1"/>
                </a:solidFill>
                <a:latin typeface="Garamond" panose="02020404030301010803" pitchFamily="18" charset="0"/>
              </a:rPr>
              <a:t>Let A = Biden’s Election Day Vote; B = Trump’s Election Day Vote; C = Biden’s Mail-in Vote; D = Trump’s Mail-in Vote.</a:t>
            </a:r>
          </a:p>
          <a:p>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A+C</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g = A/(</a:t>
            </a:r>
            <a:r>
              <a:rPr lang="en-US" sz="800" dirty="0" err="1">
                <a:solidFill>
                  <a:schemeClr val="tx1"/>
                </a:solidFill>
                <a:latin typeface="Garamond" panose="02020404030301010803" pitchFamily="18" charset="0"/>
              </a:rPr>
              <a:t>A+B</a:t>
            </a:r>
            <a:r>
              <a:rPr lang="en-US" sz="800" dirty="0">
                <a:solidFill>
                  <a:schemeClr val="tx1"/>
                </a:solidFill>
                <a:latin typeface="Garamond" panose="02020404030301010803" pitchFamily="18" charset="0"/>
              </a:rPr>
              <a:t>);  h = C/(</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𝚪 = (</a:t>
            </a:r>
            <a:r>
              <a:rPr lang="en-US" sz="800" b="0" i="0" u="none" strike="noStrike" dirty="0" err="1">
                <a:solidFill>
                  <a:schemeClr val="tx1"/>
                </a:solidFill>
                <a:effectLst/>
                <a:latin typeface="Garamond" panose="02020404030301010803" pitchFamily="18" charset="0"/>
              </a:rPr>
              <a:t>C+D</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b="0" i="0" u="none" strike="noStrike" dirty="0">
                <a:solidFill>
                  <a:schemeClr val="tx1"/>
                </a:solidFill>
                <a:effectLst/>
                <a:latin typeface="Garamond" panose="02020404030301010803" pitchFamily="18" charset="0"/>
              </a:rPr>
              <a:t>), 𝛀 = (</a:t>
            </a:r>
            <a:r>
              <a:rPr lang="en-US" sz="800" b="0" i="0" u="none" strike="noStrike" dirty="0" err="1">
                <a:solidFill>
                  <a:schemeClr val="tx1"/>
                </a:solidFill>
                <a:effectLst/>
                <a:latin typeface="Garamond" panose="02020404030301010803" pitchFamily="18" charset="0"/>
              </a:rPr>
              <a:t>A+B</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A+B+C+D</a:t>
            </a:r>
            <a:r>
              <a:rPr lang="en-US" sz="800" b="0" i="0" u="none" strike="noStrike" dirty="0">
                <a:solidFill>
                  <a:schemeClr val="tx1"/>
                </a:solidFill>
                <a:effectLst/>
                <a:latin typeface="Garamond" panose="02020404030301010803" pitchFamily="18" charset="0"/>
              </a:rPr>
              <a:t>)</a:t>
            </a:r>
          </a:p>
          <a:p>
            <a:r>
              <a:rPr lang="en-US" sz="800" dirty="0">
                <a:solidFill>
                  <a:schemeClr val="tx1"/>
                </a:solidFill>
                <a:latin typeface="Garamond" panose="02020404030301010803" pitchFamily="18" charset="0"/>
              </a:rPr>
              <a:t>Regardless of what </a:t>
            </a:r>
            <a:r>
              <a:rPr lang="en-US" sz="800" dirty="0" err="1">
                <a:solidFill>
                  <a:schemeClr val="tx1"/>
                </a:solidFill>
                <a:latin typeface="Garamond" panose="02020404030301010803" pitchFamily="18" charset="0"/>
              </a:rPr>
              <a:t>A,B,C</a:t>
            </a:r>
            <a:r>
              <a:rPr lang="en-US" sz="800" dirty="0">
                <a:solidFill>
                  <a:schemeClr val="tx1"/>
                </a:solidFill>
                <a:latin typeface="Garamond" panose="02020404030301010803" pitchFamily="18" charset="0"/>
              </a:rPr>
              <a:t> and D actually stand for, Aggregate Law, </a:t>
            </a:r>
            <a:r>
              <a:rPr lang="en-US" sz="800" b="0" i="0" u="none" strike="noStrike" dirty="0">
                <a:solidFill>
                  <a:schemeClr val="tx1"/>
                </a:solidFill>
                <a:effectLst/>
                <a:latin typeface="Garamond" panose="02020404030301010803" pitchFamily="18" charset="0"/>
              </a:rPr>
              <a:t>𝛂 = (g + 𝚪h)/(𝚪+1)= 𝛀g+(1-𝛀)h, shall hold in all cases, in any election fair or unfair.</a:t>
            </a:r>
          </a:p>
          <a:p>
            <a:r>
              <a:rPr lang="en-US" sz="800" dirty="0">
                <a:solidFill>
                  <a:schemeClr val="tx1"/>
                </a:solidFill>
                <a:latin typeface="Garamond" panose="02020404030301010803" pitchFamily="18" charset="0"/>
              </a:rPr>
              <a:t>However, something very interesting happens in Nevada. We can solve </a:t>
            </a:r>
            <a:r>
              <a:rPr lang="en-US" sz="800" b="0" i="0" u="none" strike="noStrike" dirty="0">
                <a:solidFill>
                  <a:schemeClr val="tx1"/>
                </a:solidFill>
                <a:effectLst/>
                <a:latin typeface="Garamond" panose="02020404030301010803" pitchFamily="18" charset="0"/>
              </a:rPr>
              <a:t>𝛂 with no knowledge of the Proportion 𝚪 or 𝛀, across 1200 precincts in both Clark and Washoe Counties, and not just for the Presidential Race, but for local races too. Everyone votes according to a perfect equation in each election, and even more amazing a different perfect equation for each election. Wow!</a:t>
            </a:r>
          </a:p>
          <a:p>
            <a:pPr marL="0" indent="0">
              <a:buNone/>
            </a:pPr>
            <a:r>
              <a:rPr lang="en-US" sz="800" dirty="0">
                <a:solidFill>
                  <a:schemeClr val="tx1"/>
                </a:solidFill>
                <a:latin typeface="Garamond" panose="02020404030301010803" pitchFamily="18" charset="0"/>
              </a:rPr>
              <a:t>Let A = Hartung’s Early Vote; Let D = Baker’s Mail-in Vote; Let C = Hartung’s Mail-in Vote; Let B =Baker’s Early Vote;  g = A/(</a:t>
            </a:r>
            <a:r>
              <a:rPr lang="en-US" sz="800" dirty="0" err="1">
                <a:solidFill>
                  <a:schemeClr val="tx1"/>
                </a:solidFill>
                <a:latin typeface="Garamond" panose="02020404030301010803" pitchFamily="18" charset="0"/>
              </a:rPr>
              <a:t>A+D</a:t>
            </a:r>
            <a:r>
              <a:rPr lang="en-US" sz="800" dirty="0">
                <a:solidFill>
                  <a:schemeClr val="tx1"/>
                </a:solidFill>
                <a:latin typeface="Garamond" panose="02020404030301010803" pitchFamily="18" charset="0"/>
              </a:rPr>
              <a:t>), h = C/(</a:t>
            </a:r>
            <a:r>
              <a:rPr lang="en-US" sz="800" dirty="0" err="1">
                <a:solidFill>
                  <a:schemeClr val="tx1"/>
                </a:solidFill>
                <a:latin typeface="Garamond" panose="02020404030301010803" pitchFamily="18" charset="0"/>
              </a:rPr>
              <a:t>C+B</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A+C</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𝛀 = (</a:t>
            </a:r>
            <a:r>
              <a:rPr lang="en-US" sz="800" b="0" i="0" u="none" strike="noStrike" dirty="0" err="1">
                <a:solidFill>
                  <a:schemeClr val="tx1"/>
                </a:solidFill>
                <a:effectLst/>
                <a:latin typeface="Garamond" panose="02020404030301010803" pitchFamily="18" charset="0"/>
              </a:rPr>
              <a:t>A+D</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A+B+C+D</a:t>
            </a:r>
            <a:r>
              <a:rPr lang="en-US" sz="800" b="0" i="0" u="none" strike="noStrike" dirty="0">
                <a:solidFill>
                  <a:schemeClr val="tx1"/>
                </a:solidFill>
                <a:effectLst/>
                <a:latin typeface="Garamond" panose="02020404030301010803" pitchFamily="18" charset="0"/>
              </a:rPr>
              <a:t>)</a:t>
            </a:r>
            <a:endParaRPr lang="en-US" sz="800" dirty="0">
              <a:solidFill>
                <a:schemeClr val="tx1"/>
              </a:solidFill>
              <a:latin typeface="Garamond" panose="02020404030301010803" pitchFamily="18" charset="0"/>
            </a:endParaRPr>
          </a:p>
          <a:p>
            <a:pPr marL="0" indent="0">
              <a:buNone/>
            </a:pPr>
            <a:r>
              <a:rPr lang="en-US" sz="800" dirty="0">
                <a:solidFill>
                  <a:schemeClr val="tx1"/>
                </a:solidFill>
                <a:latin typeface="Garamond" panose="02020404030301010803" pitchFamily="18" charset="0"/>
              </a:rPr>
              <a:t>	They utilized a bastardized form of </a:t>
            </a:r>
            <a:r>
              <a:rPr lang="en-US" sz="800" b="0" i="0" u="none" strike="noStrike" dirty="0">
                <a:solidFill>
                  <a:schemeClr val="tx1"/>
                </a:solidFill>
                <a:effectLst/>
                <a:latin typeface="Garamond" panose="02020404030301010803" pitchFamily="18" charset="0"/>
              </a:rPr>
              <a:t>𝛂 = 𝛀g+(1-𝛀)h in the form of 𝛂 = -</a:t>
            </a:r>
            <a:r>
              <a:rPr lang="en-US" sz="800" b="0" i="0" u="none" strike="noStrike" dirty="0" err="1">
                <a:solidFill>
                  <a:schemeClr val="tx1"/>
                </a:solidFill>
                <a:effectLst/>
                <a:latin typeface="Garamond" panose="02020404030301010803" pitchFamily="18" charset="0"/>
              </a:rPr>
              <a:t>0.01376939895+0.5848749414g+0.4297110979h</a:t>
            </a:r>
            <a:r>
              <a:rPr lang="en-US" sz="800" b="0" i="0" u="none" strike="noStrike" dirty="0">
                <a:solidFill>
                  <a:schemeClr val="tx1"/>
                </a:solidFill>
                <a:effectLst/>
                <a:latin typeface="Garamond" panose="02020404030301010803" pitchFamily="18" charset="0"/>
              </a:rPr>
              <a:t> across all of the precincts, allowing us to solve Hartung’s Aggregate Percentage, with no knowledge of the proportion of </a:t>
            </a:r>
            <a:r>
              <a:rPr lang="en-US" sz="800" b="0" i="0" u="none" strike="noStrike" dirty="0">
                <a:solidFill>
                  <a:srgbClr val="FF0000"/>
                </a:solidFill>
                <a:effectLst/>
                <a:latin typeface="Garamond" panose="02020404030301010803" pitchFamily="18" charset="0"/>
              </a:rPr>
              <a:t>Hartung’s Early and </a:t>
            </a:r>
            <a:r>
              <a:rPr lang="en-US" sz="800" dirty="0">
                <a:solidFill>
                  <a:srgbClr val="FF0000"/>
                </a:solidFill>
                <a:latin typeface="Garamond" panose="02020404030301010803" pitchFamily="18" charset="0"/>
              </a:rPr>
              <a:t>Baker</a:t>
            </a:r>
            <a:r>
              <a:rPr lang="en-US" sz="800" b="0" i="0" u="none" strike="noStrike" dirty="0">
                <a:solidFill>
                  <a:srgbClr val="FF0000"/>
                </a:solidFill>
                <a:effectLst/>
                <a:latin typeface="Garamond" panose="02020404030301010803" pitchFamily="18" charset="0"/>
              </a:rPr>
              <a:t>’s Mail-in Vote </a:t>
            </a:r>
            <a:r>
              <a:rPr lang="en-US" sz="800" b="0" i="0" u="none" strike="noStrike" dirty="0">
                <a:solidFill>
                  <a:schemeClr val="tx1"/>
                </a:solidFill>
                <a:effectLst/>
                <a:latin typeface="Garamond" panose="02020404030301010803" pitchFamily="18" charset="0"/>
              </a:rPr>
              <a:t>to  </a:t>
            </a:r>
            <a:r>
              <a:rPr lang="en-US" sz="800" dirty="0">
                <a:solidFill>
                  <a:srgbClr val="0070C0"/>
                </a:solidFill>
                <a:latin typeface="Garamond" panose="02020404030301010803" pitchFamily="18" charset="0"/>
              </a:rPr>
              <a:t>Hartung</a:t>
            </a:r>
            <a:r>
              <a:rPr lang="en-US" sz="800" b="0" i="0" u="none" strike="noStrike" dirty="0">
                <a:solidFill>
                  <a:srgbClr val="0070C0"/>
                </a:solidFill>
                <a:effectLst/>
                <a:latin typeface="Garamond" panose="02020404030301010803" pitchFamily="18" charset="0"/>
              </a:rPr>
              <a:t>’s Mail-in Vote and </a:t>
            </a:r>
            <a:r>
              <a:rPr lang="en-US" sz="800" dirty="0">
                <a:solidFill>
                  <a:srgbClr val="0070C0"/>
                </a:solidFill>
                <a:latin typeface="Garamond" panose="02020404030301010803" pitchFamily="18" charset="0"/>
              </a:rPr>
              <a:t>Baker</a:t>
            </a:r>
            <a:r>
              <a:rPr lang="en-US" sz="800" b="0" i="0" u="none" strike="noStrike" dirty="0">
                <a:solidFill>
                  <a:srgbClr val="0070C0"/>
                </a:solidFill>
                <a:effectLst/>
                <a:latin typeface="Garamond" panose="02020404030301010803" pitchFamily="18" charset="0"/>
              </a:rPr>
              <a:t>’s Early Vote </a:t>
            </a:r>
            <a:r>
              <a:rPr lang="en-US" sz="800" b="0" i="0" u="none" strike="noStrike" dirty="0">
                <a:solidFill>
                  <a:schemeClr val="tx1"/>
                </a:solidFill>
                <a:effectLst/>
                <a:latin typeface="Garamond" panose="02020404030301010803" pitchFamily="18" charset="0"/>
              </a:rPr>
              <a:t>in over 60 precincts. </a:t>
            </a:r>
            <a:r>
              <a:rPr lang="en-US" sz="800" dirty="0">
                <a:solidFill>
                  <a:schemeClr val="tx1"/>
                </a:solidFill>
                <a:latin typeface="Garamond" panose="02020404030301010803" pitchFamily="18" charset="0"/>
              </a:rPr>
              <a:t>This claim is easy enough to verify by solving for either constant 0.5848 or 0.4297 in the form of 0.4297 = (</a:t>
            </a:r>
            <a:r>
              <a:rPr lang="en-US" sz="800" b="0" i="0" u="none" strike="noStrike" dirty="0">
                <a:solidFill>
                  <a:schemeClr val="tx1"/>
                </a:solidFill>
                <a:effectLst/>
                <a:latin typeface="Garamond" panose="02020404030301010803" pitchFamily="18" charset="0"/>
              </a:rPr>
              <a:t>𝛂 + 0.01376 - </a:t>
            </a:r>
            <a:r>
              <a:rPr lang="en-US" sz="800" b="0" i="0" u="none" strike="noStrike" dirty="0" err="1">
                <a:solidFill>
                  <a:schemeClr val="tx1"/>
                </a:solidFill>
                <a:effectLst/>
                <a:latin typeface="Garamond" panose="02020404030301010803" pitchFamily="18" charset="0"/>
              </a:rPr>
              <a:t>0.5848g</a:t>
            </a:r>
            <a:r>
              <a:rPr lang="en-US" sz="800" b="0" i="0" u="none" strike="noStrike" dirty="0">
                <a:solidFill>
                  <a:schemeClr val="tx1"/>
                </a:solidFill>
                <a:effectLst/>
                <a:latin typeface="Garamond" panose="02020404030301010803" pitchFamily="18" charset="0"/>
              </a:rPr>
              <a:t>)/ (h) .     Fifty precincts were chosen at random in Clark County to demonstrate this obscenity. The final four numbers in the bottom right of each slide show the return on the formulaic version of 𝛂, the constants 0.5848 and 0.4297, and the proportion of (</a:t>
            </a:r>
            <a:r>
              <a:rPr lang="en-US" sz="800" b="0" i="0" u="none" strike="noStrike" dirty="0" err="1">
                <a:solidFill>
                  <a:schemeClr val="tx1"/>
                </a:solidFill>
                <a:effectLst/>
                <a:latin typeface="Garamond" panose="02020404030301010803" pitchFamily="18" charset="0"/>
              </a:rPr>
              <a:t>A</a:t>
            </a:r>
            <a:r>
              <a:rPr lang="en-US" sz="800" dirty="0" err="1">
                <a:solidFill>
                  <a:schemeClr val="tx1"/>
                </a:solidFill>
                <a:latin typeface="Garamond" panose="02020404030301010803" pitchFamily="18" charset="0"/>
              </a:rPr>
              <a:t>+D</a:t>
            </a:r>
            <a:r>
              <a:rPr lang="en-US" sz="800" dirty="0">
                <a:solidFill>
                  <a:schemeClr val="tx1"/>
                </a:solidFill>
                <a:latin typeface="Garamond" panose="02020404030301010803" pitchFamily="18" charset="0"/>
              </a:rPr>
              <a:t>)/(</a:t>
            </a:r>
            <a:r>
              <a:rPr lang="en-US" sz="800" dirty="0" err="1">
                <a:solidFill>
                  <a:schemeClr val="tx1"/>
                </a:solidFill>
                <a:latin typeface="Garamond" panose="02020404030301010803" pitchFamily="18" charset="0"/>
              </a:rPr>
              <a:t>B+C</a:t>
            </a:r>
            <a:r>
              <a:rPr lang="en-US" sz="800" dirty="0">
                <a:solidFill>
                  <a:schemeClr val="tx1"/>
                </a:solidFill>
                <a:latin typeface="Garamond" panose="02020404030301010803" pitchFamily="18" charset="0"/>
              </a:rPr>
              <a:t>), showing you that even though this proportion changes across the precincts, that we can solve Trump’s Aggregate Percentage with no knowledge of that proportion, because the election was rigged via the flat plane equation of </a:t>
            </a:r>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0.01376+0.5849g+0.4297h</a:t>
            </a:r>
            <a:r>
              <a:rPr lang="en-US" sz="800" dirty="0">
                <a:solidFill>
                  <a:schemeClr val="tx1"/>
                </a:solidFill>
                <a:latin typeface="Garamond" panose="02020404030301010803" pitchFamily="18" charset="0"/>
              </a:rPr>
              <a:t>.  Notice that whoever implemented this formula was clever enough to set the sum of of the constants, 0.5849 and 0.4297 to 1.0146, knowing that if the constant they chose summed to 1.0000, then the proportion of (</a:t>
            </a:r>
            <a:r>
              <a:rPr lang="en-US" sz="800" dirty="0" err="1">
                <a:solidFill>
                  <a:schemeClr val="tx1"/>
                </a:solidFill>
                <a:latin typeface="Garamond" panose="02020404030301010803" pitchFamily="18" charset="0"/>
              </a:rPr>
              <a:t>A+D</a:t>
            </a:r>
            <a:r>
              <a:rPr lang="en-US" sz="800" dirty="0">
                <a:solidFill>
                  <a:schemeClr val="tx1"/>
                </a:solidFill>
                <a:latin typeface="Garamond" panose="02020404030301010803" pitchFamily="18" charset="0"/>
              </a:rPr>
              <a:t>)/(</a:t>
            </a:r>
            <a:r>
              <a:rPr lang="en-US" sz="800" dirty="0" err="1">
                <a:solidFill>
                  <a:schemeClr val="tx1"/>
                </a:solidFill>
                <a:latin typeface="Garamond" panose="02020404030301010803" pitchFamily="18" charset="0"/>
              </a:rPr>
              <a:t>B+C</a:t>
            </a:r>
            <a:r>
              <a:rPr lang="en-US" sz="800" dirty="0">
                <a:solidFill>
                  <a:schemeClr val="tx1"/>
                </a:solidFill>
                <a:latin typeface="Garamond" panose="02020404030301010803" pitchFamily="18" charset="0"/>
              </a:rPr>
              <a:t>) would have been uniform across the precincts! That being said, because they used this formula, there is barely any variance in this proportion, and it may as well be uniform.</a:t>
            </a:r>
          </a:p>
        </p:txBody>
      </p:sp>
      <p:sp>
        <p:nvSpPr>
          <p:cNvPr id="4" name="TextBox 3">
            <a:extLst>
              <a:ext uri="{FF2B5EF4-FFF2-40B4-BE49-F238E27FC236}">
                <a16:creationId xmlns:a16="http://schemas.microsoft.com/office/drawing/2014/main" id="{51A9DF2D-DA0D-2567-D90D-F049F083FE53}"/>
              </a:ext>
            </a:extLst>
          </p:cNvPr>
          <p:cNvSpPr txBox="1"/>
          <p:nvPr/>
        </p:nvSpPr>
        <p:spPr>
          <a:xfrm>
            <a:off x="3245709" y="0"/>
            <a:ext cx="5012334"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The Difference Between a Fair and Unfair Election</a:t>
            </a:r>
          </a:p>
        </p:txBody>
      </p:sp>
      <p:sp>
        <p:nvSpPr>
          <p:cNvPr id="5" name="TextBox 4">
            <a:extLst>
              <a:ext uri="{FF2B5EF4-FFF2-40B4-BE49-F238E27FC236}">
                <a16:creationId xmlns:a16="http://schemas.microsoft.com/office/drawing/2014/main" id="{DD572B9B-E2D6-B6FA-9254-64870CF11BF4}"/>
              </a:ext>
            </a:extLst>
          </p:cNvPr>
          <p:cNvSpPr txBox="1"/>
          <p:nvPr/>
        </p:nvSpPr>
        <p:spPr>
          <a:xfrm>
            <a:off x="197708" y="369332"/>
            <a:ext cx="5115697" cy="1477328"/>
          </a:xfrm>
          <a:prstGeom prst="rect">
            <a:avLst/>
          </a:prstGeom>
          <a:noFill/>
        </p:spPr>
        <p:txBody>
          <a:bodyPr wrap="square" rtlCol="0">
            <a:spAutoFit/>
          </a:bodyPr>
          <a:lstStyle/>
          <a:p>
            <a:r>
              <a:rPr lang="en-US" sz="1000" dirty="0"/>
              <a:t>Suppose there are 100 young children that average five feet tall playing soccer on the northern half of the school grounds, and 300 older children that average six feet tall playing soccer on the southern half of the school grounds. What is the average height of all 400 children?</a:t>
            </a:r>
          </a:p>
          <a:p>
            <a:endParaRPr lang="en-US" sz="1000" dirty="0"/>
          </a:p>
          <a:p>
            <a:r>
              <a:rPr lang="en-US" sz="1000" dirty="0"/>
              <a:t>The answer to this question is (100(5)+300(6))/(100+300) = 5.75 feet = 5 feet 9 inches.</a:t>
            </a:r>
          </a:p>
          <a:p>
            <a:r>
              <a:rPr lang="en-US" sz="1000" dirty="0"/>
              <a:t>This is known as a weighted average, and since there are three times as many kids on the southern half of the school grounds, their average height carries three times the weight as the children playing on the northern half of the school grounds.</a:t>
            </a:r>
          </a:p>
        </p:txBody>
      </p:sp>
      <p:sp>
        <p:nvSpPr>
          <p:cNvPr id="7" name="TextBox 6">
            <a:extLst>
              <a:ext uri="{FF2B5EF4-FFF2-40B4-BE49-F238E27FC236}">
                <a16:creationId xmlns:a16="http://schemas.microsoft.com/office/drawing/2014/main" id="{025266B6-399B-8E52-B375-E0AAF684BAF0}"/>
              </a:ext>
            </a:extLst>
          </p:cNvPr>
          <p:cNvSpPr txBox="1"/>
          <p:nvPr/>
        </p:nvSpPr>
        <p:spPr>
          <a:xfrm>
            <a:off x="5560540" y="292387"/>
            <a:ext cx="6433752" cy="1631216"/>
          </a:xfrm>
          <a:prstGeom prst="rect">
            <a:avLst/>
          </a:prstGeom>
          <a:noFill/>
        </p:spPr>
        <p:txBody>
          <a:bodyPr wrap="square">
            <a:spAutoFit/>
          </a:bodyPr>
          <a:lstStyle/>
          <a:p>
            <a:r>
              <a:rPr lang="en-US" sz="1000" dirty="0"/>
              <a:t>Now suppose you are told that a “bunch of kids” on the northern half of the school grounds average five feet fall </a:t>
            </a:r>
            <a:r>
              <a:rPr lang="en-US" sz="1000"/>
              <a:t>and that </a:t>
            </a:r>
            <a:r>
              <a:rPr lang="en-US" sz="1000" dirty="0"/>
              <a:t>“another bunch of kids” average six feet tall on the southern half of the school grounds.  What is the average height of both “bunches of kids?”</a:t>
            </a:r>
          </a:p>
          <a:p>
            <a:endParaRPr lang="en-US" sz="1000" dirty="0"/>
          </a:p>
          <a:p>
            <a:r>
              <a:rPr lang="en-US" sz="1000" dirty="0"/>
              <a:t>This question is impossible to answer because you do not have enough information. You do not know the proportion of kids playing soccer on the northern and southern halves of the school grounds.</a:t>
            </a:r>
          </a:p>
          <a:p>
            <a:endParaRPr lang="en-US" sz="1000" dirty="0"/>
          </a:p>
          <a:p>
            <a:r>
              <a:rPr lang="en-US" sz="1000" dirty="0"/>
              <a:t>In the previous example 5.75 = (100(5)+300(6))/400 = (5+3(6))/4</a:t>
            </a:r>
          </a:p>
          <a:p>
            <a:r>
              <a:rPr lang="en-US" sz="1000" dirty="0"/>
              <a:t>However, in this example  ??? =  (???(5)+???(6))/(???+???) =  ???</a:t>
            </a:r>
          </a:p>
          <a:p>
            <a:r>
              <a:rPr lang="en-US" sz="1000" dirty="0"/>
              <a:t>Knowledge of the average heights of both “bunches” of kids is not sufficient to answer the average height of all kids.</a:t>
            </a:r>
          </a:p>
        </p:txBody>
      </p:sp>
    </p:spTree>
    <p:extLst>
      <p:ext uri="{BB962C8B-B14F-4D97-AF65-F5344CB8AC3E}">
        <p14:creationId xmlns:p14="http://schemas.microsoft.com/office/powerpoint/2010/main" val="273757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179742497"/>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171/(171+352)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171/523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32.695985%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163/(163+165)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163/328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49.695122%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(171+163)/(171+165+163+352)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334/851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39.247944%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+ 0.5849*32.70% + 0.4297*49.70%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-1.3770%+19.1262%+21.3561%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39.105320%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(39.25% - 0.4297*49.70% - -0.01377) / 32.70%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(39.25% - 21.3561% - -1.3770%) / 32.70%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0.589334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(39.25% - 0.5849*32.70% - -0.01377) / 49.70%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(39.25% - 19.1262% - -1.3770%) / 49.70%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0.429742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(171+352) / (163+165)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523/328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61.4571%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79452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793075809"/>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6105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52/(52+126)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52/178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29.213483%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44/(44+56)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44/100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44.000000%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(52+44)/(52+56+44+126)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96/278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34.532374%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+ 0.5849*29.21% + 0.4297*44.00%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-1.3770%+17.0849%+18.9068%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34.614729%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(34.53% - 0.4297*44.00% - -0.01377) / 29.21%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(34.53% - 18.9068% - -1.3770%) / 29.21%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0.582011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(34.53% - 0.5849*29.21% - -0.01377) / 44.00%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(34.53% - 17.0849% - -1.3770%) / 44.00%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(52+126) / (44+56)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178/100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64.0288%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16905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95749807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225/(225+423)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225/648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34.722222%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223/(223+162)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223/385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57.922078%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(225+223)/(225+162+223+423)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448/1033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43.368829%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+ 0.5849*34.72% + 0.4297*57.92%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-1.3770%+20.3077%+24.8882%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43.818952%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(43.37% - 0.4297*57.92% - -0.01377) / 34.72%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(43.37% - 24.8882% - -1.3770%) / 34.72%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0.571899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(43.37% - 0.5849*34.72% - -0.01377) / 57.92%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(43.37% - 20.3077% - -1.3770%) / 57.92%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(225+423) / (223+162)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648/385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62.7299%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7784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444884529"/>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6519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342/(342+349)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342/691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49.493488%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256/(256+169)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256/425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60.235294%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(342+256)/(342+169+256+349)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598/1116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53.584229%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+ 0.5849*49.49% + 0.4297*60.24%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-1.3770%+28.9467%+25.8851%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53.454829%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(53.58% - 0.4297*60.24% - -0.01377) / 49.49%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(53.58% - 25.8851% - -1.3770%) / 49.49%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0.587473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(53.58% - 0.5849*49.49% - -0.01377) / 60.24%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(53.58% - 28.9467% - -1.3770%) / 60.24%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0.429734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(342+349) / (256+169)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691/425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61.9176%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71598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09216322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6106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74/(74+165)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74/239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30.962343%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76/(76+70)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76/146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52.054795%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(74+76)/(74+70+76+165)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150/385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38.961039%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+ 0.5849*30.96% + 0.4297*52.05%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-1.3770%+18.1085%+22.3659%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39.097389%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(38.96% - 0.4297*52.05% - -0.01377) / 30.96%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(38.96% - 22.3659% - -1.3770%) / 30.96%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0.580452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(38.96% - 0.5849*30.96% - -0.01377) / 52.05%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(38.96% - 18.1085% - -1.3770%) / 52.05%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0.429660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(74+165) / (76+70)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239/146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62.0779%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793700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373360101"/>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434/(434+293)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434/727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59.697387%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337/(337+137)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337/474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71.097046%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(434+337)/(434+137+337+293)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771/1201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64.196503%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+ 0.5849*59.70% + 0.4297*71.10%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-1.3770%+34.9185%+30.5517%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64.093200%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(64.20% - 0.4297*71.10% - -0.01377) / 59.70%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(64.20% - 30.5517% - -1.3770%) / 59.70%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0.586656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(64.20% - 0.5849*59.70% - -0.01377) / 71.10%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(64.20% - 34.9185% - -1.3770%) / 71.10%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(434+293) / (337+137)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727/474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60.5329%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1610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23672388"/>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264/(264+286)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264/550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48.000000%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246/(246+143)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246/389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63.239075%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(264+246)/(264+143+246+286)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510/939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54.313099%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+ 0.5849*48.00% + 0.4297*63.24%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-1.3770%+28.0752%+27.1742%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53.872428%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(54.31% - 0.4297*63.24% - -0.01377) / 48.00%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(54.31% - 27.1742% - -1.3770%) / 48.00%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0.594081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(54.31% - 0.5849*48.00% - -0.01377) / 63.24%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(54.31% - 28.0752% - -1.3770%) / 63.24%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0.429706</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(264+286) / (246+143)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550/389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58.5729%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854219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77692444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98/(98+200)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98/298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32.885906%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87/(87+85)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87/172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50.581395%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(98+87)/(98+85+87+200)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185/470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39.361702%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+ 0.5849*32.89% + 0.4297*50.58%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-1.3770%+19.2374%+21.7342%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39.594587%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(39.36% - 0.4297*50.58% - -0.01377) / 32.89%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(39.36% - 21.7342% - -1.3770%) / 32.89%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0.577891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(39.36% - 0.5849*32.89% - -0.01377) / 50.58%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(39.36% - 19.2374% - -1.3770%) / 50.58%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(98+200) / (87+85)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298/172</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63.4043%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61550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77761319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300/(300+202)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300/502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59.760956%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313/(313+62)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313/375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83.466667%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(300+313)/(300+62+313+202)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613/877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69.897377%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+ 0.5849*59.76% + 0.4297*83.47%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-1.3770%+34.9536%+35.8671%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69.443683%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(69.90% - 0.4297*83.47% - -0.01377) / 59.76%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(69.90% - 35.8671% - -1.3770%) / 59.76%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0.592482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(69.90% - 0.5849*59.76% - -0.01377) / 83.47%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(69.90% - 34.9536% - -1.3770%) / 83.47%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(300+202) / (313+62)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502/375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57.2406%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6507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6291328"/>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530</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461/(461+530)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461/991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46.518668%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409/(409+206)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409/615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66.504065%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(461+409)/(461+206+409+530)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870/1606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54.171856%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+ 0.5849*46.52% + 0.4297*66.50%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-1.3770%+27.2095%+28.5751%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54.407598%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(54.17% - 0.4297*66.50% - -0.01377) / 46.52%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(54.17% - 28.5751% - -1.3770%) / 46.52%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0.579849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(54.17% - 0.5849*46.52% - -0.01377) / 66.50%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(54.17% - 27.2095% - -1.3770%) / 66.50%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(461+530) / (409+206)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991/615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61.7061%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94703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05280895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188</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362/(362+188)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362/550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65.818182%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216/(216+90)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216/306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70.588235%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(362+216)/(362+90+216+188)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578/856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67.523364%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+ 0.5849*65.82% + 0.4297*70.59%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-1.3770%+38.4981%+30.3325%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67.453641%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(67.52% - 0.4297*70.59% - -0.01377) / 65.82%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(67.52% - 30.3325% - -1.3770%) / 65.82%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0.585975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(67.52% - 0.5849*65.82% - -0.01377) / 70.59%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(67.52% - 38.4981% - -1.3770%) / 70.59%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(362+188) / (216+90)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550/306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64.2523%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46256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740353897"/>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444/(444+169)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444/613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72.430669%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232/(232+82)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232/314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73.885350%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(444+232)/(444+82+232+169)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676/927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72.923409%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+ 0.5849*72.43% + 0.4297*73.89%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-1.3770%+42.3643%+31.7505%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72.737840%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(72.92% - 0.4297*73.89% - -0.01377) / 72.43%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(72.92% - 31.7505% - -1.3770%) / 72.43%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0.587457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(72.92% - 0.5849*72.43% - -0.01377) / 73.89%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(72.92% - 42.3643% - -1.3770%) / 73.89%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(444+169) / (232+82)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613/314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66.1273%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700675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26755313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45/(45+136)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45/181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24.861878%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65/(65+60)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65/125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52.000000%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(45+65)/(45+60+65+136)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110/306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35.947712%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+ 0.5849*24.86% + 0.4297*52.00%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-1.3770%+14.5406%+22.3444%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35.508014%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(35.95% - 0.4297*52.00% - -0.01377) / 24.86%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(35.95% - 22.3444% - -1.3770%) / 24.86%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0.602541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(35.95% - 0.5849*24.86% - -0.01377) / 52.00%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(35.95% - 14.5406% - -1.3770%) / 52.00%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(45+136) / (65+60)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181/125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59.1503%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906160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57759318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6403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336/(336+355)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336/691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48.625181%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313/(313+158)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313/471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66.454352%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(336+313)/(336+158+313+355)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649/1162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55.851979%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+ 0.5849*48.63% + 0.4297*66.45%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-1.3770%+28.4437%+28.5536%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55.620252%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(55.85% - 0.4297*66.45% - -0.01377) / 48.63%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(55.85% - 28.5536% - -1.3770%) / 48.63%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0.589724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(55.85% - 0.5849*48.63% - -0.01377) / 66.45%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(55.85% - 28.4437% - -1.3770%) / 66.45%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(336+355) / (313+158)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691/471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59.4664%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999007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652036163"/>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115/(115+144)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115/259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44.401544%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84/(84+62)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84/146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57.534247%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(115+84)/(115+62+84+144)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199/405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49.135802%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+ 0.5849*44.40% + 0.4297*57.53%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-1.3770%+25.9696%+24.7206%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49.313201%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(49.14% - 0.4297*57.53% - -0.01377) / 44.40%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(49.14% - 24.7206% - -1.3770%) / 44.40%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0.580884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(49.14% - 0.5849*44.40% - -0.01377) / 57.53%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(49.14% - 25.9696% - -1.3770%) / 57.53%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0.429668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(115+144) / (84+62)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259/146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63.9506%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936770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241113561"/>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578/(578+237)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578/815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70.920245%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324/(324+80)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324/404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80.198020%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(578+324)/(578+80+324+237)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902/1219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73.995078%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+ 0.5849*70.92% + 0.4297*80.20%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-1.3770%+41.4811%+34.4619%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74.566048%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(74.00% - 0.4297*80.20% - -0.01377) / 70.92%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(74.00% - 34.4619% - -1.3770%) / 70.92%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0.576847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(74.00% - 0.5849*70.92% - -0.01377) / 80.20%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(74.00% - 41.4811% - -1.3770%) / 80.20%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(578+237) / (324+80)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815/404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66.8581%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6707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32059520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156/(156+209)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156/365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42.739726%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143/(143+84)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143/227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62.995595%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(156+143)/(156+84+143+209)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299/592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50.506757%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+ 0.5849*42.74% + 0.4297*63.00%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-1.3770%+24.9986%+27.0711%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50.692726%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(50.51% - 0.4297*63.00% - -0.01377) / 42.74%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(50.51% - 27.0711% - -1.3770%) / 42.74%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0.580553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(50.51% - 0.5849*42.74% - -0.01377) / 63.00%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(50.51% - 24.9986% - -1.3770%) / 63.00%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0.429730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(156+209) / (143+84)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365/227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61.6554%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3511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898407603"/>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429/(429+332)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429/761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56.373193%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393/(393+136)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393/529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74.291115%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(429+393)/(429+136+393+332)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822/1290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63.720930%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+ 0.5849*56.37% + 0.4297*74.29%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-1.3770%+32.9708%+31.9224%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63.516226%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(63.72% - 0.4297*74.29% - -0.01377) / 56.37%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(63.72% - 31.9224% - -1.3770%) / 56.37%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0.588498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(63.72% - 0.5849*56.37% - -0.01377) / 74.29%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(63.72% - 32.9708% - -1.3770%) / 74.29%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(429+332) / (393+136)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761/529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58.9922%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141439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279627704"/>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288/(288+114)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288/402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71.641791%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210/(210+39)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210/249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84.337349%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(288+210)/(288+39+210+114)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498/651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76.497696%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+ 0.5849*71.64% + 0.4297*84.34%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-1.3770%+41.9022%+36.2409%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76.766134%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(76.50% - 0.4297*84.34% - -0.01377) / 71.64%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(76.50% - 36.2409% - -1.3770%) / 71.64%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0.581138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(76.50% - 0.5849*71.64% - -0.01377) / 84.34%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(76.50% - 41.9022% - -1.3770%) / 84.34%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(288+114) / (210+39)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402/249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61.7512%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16735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36929594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159/(159+215)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159/374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42.513369%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126/(126+102)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126/228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55.263158%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(159+126)/(159+102+126+215)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285/602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47.342193%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+ 0.5849*42.51% + 0.4297*55.26%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-1.3770%+24.8641%+23.7452%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47.232321%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(47.34% - 0.4297*55.26% - -0.01377) / 42.51%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(47.34% - 23.7452% - -1.3770%) / 42.51%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0.587438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(47.34% - 0.5849*42.51% - -0.01377) / 55.26%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(47.34% - 24.8641% - -1.3770%) / 55.26%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(159+215) / (126+102)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374/228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62.1262%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977312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657545161"/>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467/(467+174)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467/641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72.854914%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234/(234+77)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234/311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75.241158%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(467+234)/(467+77+234+174)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701/952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73.634454%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+ 0.5849*72.85% + 0.4297*75.24%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-1.3770%+42.6100%+32.3306%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73.563593%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(73.63% - 0.4297*75.24% - -0.01377) / 72.85%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(73.63% - 32.3306% - -1.3770%) / 72.85%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0.585833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(73.63% - 0.5849*72.85% - -0.01377) / 75.24%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(73.63% - 42.6100% - -1.3770%) / 75.24%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(467+174) / (234+77)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641/311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67.3319%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4286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04316438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320/(320+281)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320/601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53.244592%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308/(308+106)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308/414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74.396135%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(320+308)/(320+106+308+281)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628/1015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61.871921%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+ 0.5849*53.24% + 0.4297*74.40%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-1.3770%+31.1401%+31.9697%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61.732756%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(61.87% - 0.4297*74.40% - -0.01377) / 53.24%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(61.87% - 31.9697% - -1.3770%) / 53.24%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0.587463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(61.87% - 0.5849*53.24% - -0.01377) / 74.40%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(61.87% - 31.1401% - -1.3770%) / 74.40%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(320+281) / (308+106)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601/414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59.2118%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615705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39222633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134/(134+184)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134/318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42.138365%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120/(120+67)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120/187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64.171123%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(134+120)/(134+67+120+184)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254/505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50.297030%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+ 0.5849*42.14% + 0.4297*64.17%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-1.3770%+24.6477%+27.5738%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50.844535%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(50.30% - 0.4297*64.17% - -0.01377) / 42.14%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(50.30% - 27.5738% - -1.3770%) / 42.14%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0.571930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(50.30% - 0.5849*42.14% - -0.01377) / 64.17%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(50.30% - 24.6477% - -1.3770%) / 64.17%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(134+184) / (120+67)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318/187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62.9703%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704482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00435444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246/(246+296)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246/542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45.387454%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258/(258+133)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258/391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65.984655%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(246+258)/(246+133+258+296)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504/933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54.019293%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+ 0.5849*45.39% + 0.4297*65.98%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-1.3770%+26.5486%+28.3516%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53.523217%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(54.02% - 0.4297*65.98% - -0.01377) / 45.39%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(54.02% - 28.3516% - -1.3770%) / 45.39%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0.595863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(54.02% - 0.5849*45.39% - -0.01377) / 65.98%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(54.02% - 26.5486% - -1.3770%) / 65.98%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0.429670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(246+296) / (258+133)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542/391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58.0922%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46471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63788423"/>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171/(171+184)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171/355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48.169014%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143/(143+64)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143/207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69.082126%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(171+143)/(171+64+143+184)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314/562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55.871886%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+ 0.5849*48.17% + 0.4297*69.08%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-1.3770%+28.1746%+29.6837%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56.481309%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(55.87% - 0.4297*69.08% - -0.01377) / 48.17%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(55.87% - 29.6837% - -1.3770%) / 48.17%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0.572260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(55.87% - 0.5849*48.17% - -0.01377) / 69.08%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(55.87% - 28.1746% - -1.3770%) / 69.08%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(171+184) / (143+64)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355/207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63.1673%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1582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21040231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439/(439+442)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439/881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49.829739%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354/(354+182)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354/536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66.044776%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(439+354)/(439+182+354+442)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793/1417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55.963303%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+ 0.5849*49.83% + 0.4297*66.04%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-1.3770%+29.1456%+28.3774%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56.145955%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(55.96% - 0.4297*66.04% - -0.01377) / 49.83%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(55.96% - 28.3774% - -1.3770%) / 49.83%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0.581238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(55.96% - 0.5849*49.83% - -0.01377) / 66.04%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(55.96% - 29.1456% - -1.3770%) / 66.04%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0.429669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(439+442) / (354+182)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881/536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62.1736%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87722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28690699"/>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136/(136+246)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136/382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35.602094%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106/(106+103)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106/209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50.717703%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(136+106)/(136+103+106+246)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242/591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40.947547%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+ 0.5849*35.60% + 0.4297*50.72%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-1.3770%+20.8224%+21.7944%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41.239824%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(40.95% - 0.4297*50.72% - -0.01377) / 35.60%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(40.95% - 21.7944% - -1.3770%) / 35.60%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0.576656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(40.95% - 0.5849*35.60% - -0.01377) / 50.72%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(40.95% - 20.8224% - -1.3770%) / 50.72%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(136+246) / (106+103)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382/209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64.6362%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43940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650249317"/>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218</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159/(159+218)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159/377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42.175066%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144/(144+102)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144/246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58.536585%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(159+144)/(159+102+144+218)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303/623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48.635634%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+ 0.5849*42.18% + 0.4297*58.54%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-1.3770%+24.6711%+25.1546%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48.448720%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(48.64% - 0.4297*58.54% - -0.01377) / 42.18%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(48.64% - 25.1546% - -1.3770%) / 42.18%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0.589400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(48.64% - 0.5849*42.18% - -0.01377) / 58.54%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(48.64% - 24.6711% - -1.3770%) / 58.54%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(159+218) / (144+102)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377/246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60.5136%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511539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833630195"/>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6422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365/(365+333)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365/698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52.292264%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393/(393+107)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393/500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78.600000%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(365+393)/(365+107+393+333)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758/1198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63.272120%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+ 0.5849*52.29% + 0.4297*78.60%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-1.3770%+30.5844%+33.7744%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62.981841%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(63.27% - 0.4297*78.60% - -0.01377) / 52.29%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(63.27% - 33.7744% - -1.3770%) / 52.29%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0.590426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(63.27% - 0.5849*52.29% - -0.01377) / 78.60%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(63.27% - 30.5844% - -1.3770%) / 78.60%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(365+333) / (393+107)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698/500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58.2638%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584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18574509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6319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274/(274+267)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274/541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50.646950%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221/(221+110)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221/331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66.767372%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(274+221)/(274+110+221+267)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495/872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56.766055%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+ 0.5849*50.65% + 0.4297*66.77%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-1.3770%+29.6252%+28.6911%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56.939254%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(56.77% - 0.4297*66.77% - -0.01377) / 50.65%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(56.77% - 28.6911% - -1.3770%) / 50.65%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0.581515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(56.77% - 0.5849*50.65% - -0.01377) / 66.77%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(56.77% - 29.6252% - -1.3770%) / 66.77%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(274+267) / (221+110)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541/331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62.0413%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077295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529821870"/>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129/(129+235)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129/364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35.439560%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115/(115+116)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115/231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49.783550%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(129+115)/(129+116+115+235)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244/595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41.008403%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+ 0.5849*35.44% + 0.4297*49.78%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-1.3770%+20.7289%+21.3905%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40.742322%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(41.01% - 0.4297*49.78% - -0.01377) / 35.44%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(41.01% - 21.3905% - -1.3770%) / 35.44%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0.592415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(41.01% - 0.5849*35.44% - -0.01377) / 49.78%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(41.01% - 20.7289% - -1.3770%) / 49.78%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0.429669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(129+235) / (115+116)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364/231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61.1765%</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157131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115275934"/>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239/(239+225)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239/464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51.508621%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187/(187+109)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187/296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63.175676%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(239+187)/(239+109+187+225)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426/760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56.052632%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+ 0.5849*51.51% + 0.4297*63.18%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-1.3770%+30.1282%+27.1484%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55.899645%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(56.05% - 0.4297*63.18% - -0.01377) / 51.51%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(56.05% - 27.1484% - -1.3770%) / 51.51%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0.587886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(56.05% - 0.5849*51.51% - -0.01377) / 63.18%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(56.05% - 30.1282% - -1.3770%) / 63.18%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(239+225) / (187+109)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464/296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61.0526%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14239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4432266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236/(236+201)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236/437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54.004577%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207/(207+78)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207/285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72.631579%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(236+207)/(236+78+207+201)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443/722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61.357341%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+ 0.5849*54.00% + 0.4297*72.63%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-1.3770%+31.5846%+31.2091%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61.416711%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(61.36% - 0.4297*72.63% - -0.01377) / 54.00%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(61.36% - 31.2091% - -1.3770%) / 54.00%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0.583751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(61.36% - 0.5849*54.00% - -0.01377) / 72.63%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(61.36% - 31.5846% - -1.3770%) / 72.63%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(236+201) / (207+78)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437/285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60.5263%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81851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37736711"/>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515/(515+459)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515/974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52.874743%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514/(514+190)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514/704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73.011364%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(515+514)/(515+190+514+459)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1029/1678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61.323004%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+ 0.5849*52.87% + 0.4297*73.01%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-1.3770%+30.9237%+31.3724%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60.919060%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(61.32% - 0.4297*73.01% - -0.01377) / 52.87%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(61.32% - 31.3724% - -1.3770%) / 52.87%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0.592487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(61.32% - 0.5849*52.87% - -0.01377) / 73.01%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(61.32% - 30.9237% - -1.3770%) / 73.01%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(515+459) / (514+190)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974/704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58.0453%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92163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99869163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477/(477+203)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477/680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70.147059%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301/(301+100)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301/401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75.062344%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(477+301)/(477+100+301+203)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778/1081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71.970398%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+ 0.5849*70.15% + 0.4297*75.06%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-1.3770%+41.0307%+32.2533%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71.907017%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(71.97% - 0.4297*75.06% - -0.01377) / 70.15%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(71.97% - 32.2533% - -1.3770%) / 70.15%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0.585828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(71.97% - 0.5849*70.15% - -0.01377) / 75.06%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(71.97% - 41.0307% - -1.3770%) / 75.06%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0.429687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(477+203) / (301+100)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680/401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62.9047%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494613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1129283"/>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32/(32+36)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47.058824%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30/(30+15)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66.666667%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(32+30)/(32+15+30+36)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62/113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54.867257%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+ 0.5849*47.06% + 0.4297*66.67%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-1.3770%+27.5254%+28.6481%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54.796493%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(54.87% - 0.4297*66.67% - -0.01377) / 47.06%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(54.87% - 28.6481% - -1.3770%) / 47.06%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0.586418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(54.87% - 0.5849*47.06% - -0.01377) / 66.67%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(54.87% - 27.5254% - -1.3770%) / 66.67%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0.429721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(32+36) / (30+15)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68/45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60.1770%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49730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64592351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424/(424+179)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424/603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70.315091%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206/(206+67)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206/273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75.457875%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(424+206)/(424+67+206+179)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630/876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71.917808%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+ 0.5849*70.32% + 0.4297*75.46%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-1.3770%+41.1302%+32.4252%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72.178330%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(71.92% - 0.4297*75.46% - -0.01377) / 70.32%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(71.92% - 32.4252% - -1.3770%) / 70.32%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0.581236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(71.92% - 0.5849*70.32% - -0.01377) / 75.46%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(71.92% - 41.1302% - -1.3770%) / 75.46%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(424+179) / (206+67)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603/273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68.8356%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9860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21208154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6416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337/(337+381)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337/718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46.935933%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410/(410+104)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410/514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79.766537%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(337+410)/(337+104+410+381)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747/1232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60.633117%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+ 0.5849*46.94% + 0.4297*79.77%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-1.3770%+27.4552%+34.2772%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60.355375%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(60.63% - 0.4297*79.77% - -0.01377) / 46.94%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(60.63% - 34.2772% - -1.3770%) / 46.94%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0.590868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(60.63% - 0.5849*46.94% - -0.01377) / 79.77%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(60.63% - 27.4552% - -1.3770%) / 79.77%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0.429719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(337+381) / (410+104)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718/514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58.2792%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2811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57988667"/>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7417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430/(430+171)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430/601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71.547421%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268/(268+66)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268/334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80.239521%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(430+268)/(430+66+268+171)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698/935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74.652406%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+ 0.5849*71.55% + 0.4297*80.24%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-1.3770%+41.8496%+34.4791%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74.951723%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(74.65% - 0.4297*80.24% - -0.01377) / 71.55%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(74.65% - 34.4791% - -1.3770%) / 71.55%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0.580738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(74.65% - 0.5849*71.55% - -0.01377) / 80.24%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(74.65% - 41.8496% - -1.3770%) / 80.24%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0.429703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(430+171) / (268+66)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601/334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64.2781%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8449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778079858"/>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6521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Hartung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Baker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Hartung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Baker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-0.0137694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0.5848749</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87/(87+81)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87/168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51.785714%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0.4297111</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83/(83+51)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83/134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61.940299%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(87+83)/(87+51+83+81)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170/302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56.291391%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-0.01377 + 0.5849*51.79% + 0.4297*61.94%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-1.3770%+30.2920%+26.6156%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55.530589%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0.5849</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0.5849= (56.29% - 0.4297*61.94% - -0.01377) / 51.79%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(56.29% - 26.6156% - -1.3770%) / 51.79%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0.599640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0.4297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0.4297= (56.29% - 0.5849*51.79% - -0.01377) / 61.94%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(56.29% - 30.2920% - -1.3770%) / 61.94%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0.429698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(87+81) / (83+51)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168/134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55.6291%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03575911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16c05727-aa75-4e4a-9b5f-8a80a1165891"/>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{8D6495CE-41E8-44BA-9ECC-CE3D28508A70}tf22712842_win32</Template>
  <TotalTime>539</TotalTime>
  <Words>14574</Words>
  <Application>Microsoft Office PowerPoint</Application>
  <PresentationFormat>Widescreen</PresentationFormat>
  <Paragraphs>3025</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Bookman Old Style</vt:lpstr>
      <vt:lpstr>Calibri</vt:lpstr>
      <vt:lpstr>Franklin Gothic Book</vt:lpstr>
      <vt:lpstr>Garamond</vt:lpstr>
      <vt:lpstr>Times New Roman</vt:lpstr>
      <vt:lpstr>1_RetrospectVTI</vt:lpstr>
      <vt:lpstr>Washoe County, 2020  Hartung vs Baker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Edward</dc:creator>
  <cp:lastModifiedBy>Edward</cp:lastModifiedBy>
  <cp:revision>21</cp:revision>
  <dcterms:created xsi:type="dcterms:W3CDTF">2022-05-06T23:31:43Z</dcterms:created>
  <dcterms:modified xsi:type="dcterms:W3CDTF">2022-05-10T17:34:24Z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